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9"/>
  </p:notesMasterIdLst>
  <p:handoutMasterIdLst>
    <p:handoutMasterId r:id="rId20"/>
  </p:handoutMasterIdLst>
  <p:sldIdLst>
    <p:sldId id="256" r:id="rId2"/>
    <p:sldId id="271" r:id="rId3"/>
    <p:sldId id="305" r:id="rId4"/>
    <p:sldId id="307" r:id="rId5"/>
    <p:sldId id="306" r:id="rId6"/>
    <p:sldId id="309" r:id="rId7"/>
    <p:sldId id="310" r:id="rId8"/>
    <p:sldId id="322" r:id="rId9"/>
    <p:sldId id="311" r:id="rId10"/>
    <p:sldId id="312" r:id="rId11"/>
    <p:sldId id="313" r:id="rId12"/>
    <p:sldId id="318" r:id="rId13"/>
    <p:sldId id="319" r:id="rId14"/>
    <p:sldId id="320" r:id="rId15"/>
    <p:sldId id="321" r:id="rId16"/>
    <p:sldId id="324" r:id="rId17"/>
    <p:sldId id="302" r:id="rId18"/>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r>
              <a:rPr lang="it-IT" smtClean="0"/>
              <a:t>Ministerul Muncii Familiei şi Protecţiei Sociale - DIRECTIA SERVICII SOCIALE SI INCLUZIUNE SOCIALA</a:t>
            </a:r>
            <a:endParaRPr lang="en-US"/>
          </a:p>
        </p:txBody>
      </p:sp>
      <p:sp>
        <p:nvSpPr>
          <p:cNvPr id="27651"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27652"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27653"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0802827D-EDB2-41F9-9C3A-5A43DE4179D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r>
              <a:rPr lang="it-IT" smtClean="0"/>
              <a:t>Ministerul Muncii Familiei şi Protecţiei Sociale - DIRECTIA SERVICII SOCIALE SI INCLUZIUNE SOCIALA</a:t>
            </a:r>
            <a:endParaRPr lang="en-US"/>
          </a:p>
        </p:txBody>
      </p:sp>
      <p:sp>
        <p:nvSpPr>
          <p:cNvPr id="14339" name="Rectangle 3"/>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79450" y="4718050"/>
            <a:ext cx="5435600"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F13C61B5-F3B1-41DD-B13F-D906C72F3684}" type="slidenum">
              <a:rPr lang="en-US"/>
              <a:pPr>
                <a:defRPr/>
              </a:pPr>
              <a:t>‹#›</a:t>
            </a:fld>
            <a:endParaRPr 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it-IT" smtClean="0"/>
              <a:t>Ministerul Muncii Familiei şi Protecţiei Sociale - DIRECTIA SERVICII SOCIALE SI INCLUZIUNE SOCIALA</a:t>
            </a:r>
            <a:endParaRPr lang="en-US" smtClean="0"/>
          </a:p>
        </p:txBody>
      </p:sp>
      <p:sp>
        <p:nvSpPr>
          <p:cNvPr id="30723" name="Rectangle 7"/>
          <p:cNvSpPr>
            <a:spLocks noGrp="1" noChangeArrowheads="1"/>
          </p:cNvSpPr>
          <p:nvPr>
            <p:ph type="sldNum" sz="quarter" idx="5"/>
          </p:nvPr>
        </p:nvSpPr>
        <p:spPr>
          <a:noFill/>
        </p:spPr>
        <p:txBody>
          <a:bodyPr/>
          <a:lstStyle/>
          <a:p>
            <a:fld id="{C84BEC2A-27DA-4CD4-AD9D-A8B20E2C09C6}" type="slidenum">
              <a:rPr lang="en-US" smtClean="0"/>
              <a:pPr/>
              <a:t>1</a:t>
            </a:fld>
            <a:endParaRPr lang="en-US" smtClean="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01052E1F-3394-45A7-82BF-18B13341B0C3}" type="datetime1">
              <a:rPr lang="en-US" smtClean="0"/>
              <a:pPr>
                <a:defRPr/>
              </a:pPr>
              <a:t>10/31/2012</a:t>
            </a:fld>
            <a:endParaRPr lang="en-GB"/>
          </a:p>
        </p:txBody>
      </p:sp>
      <p:sp>
        <p:nvSpPr>
          <p:cNvPr id="19" name="Footer Placeholder 18"/>
          <p:cNvSpPr>
            <a:spLocks noGrp="1"/>
          </p:cNvSpPr>
          <p:nvPr>
            <p:ph type="ftr" sz="quarter" idx="11"/>
          </p:nvPr>
        </p:nvSpPr>
        <p:spPr/>
        <p:txBody>
          <a:bodyPr/>
          <a:lstStyle/>
          <a:p>
            <a:pPr>
              <a:defRPr/>
            </a:pPr>
            <a:r>
              <a:rPr lang="en-GB" smtClean="0"/>
              <a:t>24.09.2012</a:t>
            </a:r>
            <a:endParaRPr lang="en-GB"/>
          </a:p>
        </p:txBody>
      </p:sp>
      <p:sp>
        <p:nvSpPr>
          <p:cNvPr id="27" name="Slide Number Placeholder 26"/>
          <p:cNvSpPr>
            <a:spLocks noGrp="1"/>
          </p:cNvSpPr>
          <p:nvPr>
            <p:ph type="sldNum" sz="quarter" idx="12"/>
          </p:nvPr>
        </p:nvSpPr>
        <p:spPr/>
        <p:txBody>
          <a:bodyPr/>
          <a:lstStyle/>
          <a:p>
            <a:pPr>
              <a:defRPr/>
            </a:pPr>
            <a:fld id="{A80EDD3E-952C-4EFA-B06C-E6802283B5DF}"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69978CF-3B25-416B-B627-848EB279BCCF}" type="datetime1">
              <a:rPr lang="en-US" smtClean="0"/>
              <a:pPr>
                <a:defRPr/>
              </a:pPr>
              <a:t>10/31/2012</a:t>
            </a:fld>
            <a:endParaRPr lang="en-GB"/>
          </a:p>
        </p:txBody>
      </p:sp>
      <p:sp>
        <p:nvSpPr>
          <p:cNvPr id="5" name="Footer Placeholder 4"/>
          <p:cNvSpPr>
            <a:spLocks noGrp="1"/>
          </p:cNvSpPr>
          <p:nvPr>
            <p:ph type="ftr" sz="quarter" idx="11"/>
          </p:nvPr>
        </p:nvSpPr>
        <p:spPr/>
        <p:txBody>
          <a:bodyPr/>
          <a:lstStyle/>
          <a:p>
            <a:pPr>
              <a:defRPr/>
            </a:pPr>
            <a:r>
              <a:rPr lang="en-GB" smtClean="0"/>
              <a:t>24.09.2012</a:t>
            </a:r>
            <a:endParaRPr lang="en-GB"/>
          </a:p>
        </p:txBody>
      </p:sp>
      <p:sp>
        <p:nvSpPr>
          <p:cNvPr id="6" name="Slide Number Placeholder 5"/>
          <p:cNvSpPr>
            <a:spLocks noGrp="1"/>
          </p:cNvSpPr>
          <p:nvPr>
            <p:ph type="sldNum" sz="quarter" idx="12"/>
          </p:nvPr>
        </p:nvSpPr>
        <p:spPr/>
        <p:txBody>
          <a:bodyPr/>
          <a:lstStyle/>
          <a:p>
            <a:pPr>
              <a:defRPr/>
            </a:pPr>
            <a:fld id="{8D5E524C-99F4-4DAA-8122-EDAC1FAE3D41}"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1C7F8BE-7AED-49B0-BBC2-FC1535D6C02A}" type="datetime1">
              <a:rPr lang="en-US" smtClean="0"/>
              <a:pPr>
                <a:defRPr/>
              </a:pPr>
              <a:t>10/31/2012</a:t>
            </a:fld>
            <a:endParaRPr lang="en-GB"/>
          </a:p>
        </p:txBody>
      </p:sp>
      <p:sp>
        <p:nvSpPr>
          <p:cNvPr id="5" name="Footer Placeholder 4"/>
          <p:cNvSpPr>
            <a:spLocks noGrp="1"/>
          </p:cNvSpPr>
          <p:nvPr>
            <p:ph type="ftr" sz="quarter" idx="11"/>
          </p:nvPr>
        </p:nvSpPr>
        <p:spPr/>
        <p:txBody>
          <a:bodyPr/>
          <a:lstStyle/>
          <a:p>
            <a:pPr>
              <a:defRPr/>
            </a:pPr>
            <a:r>
              <a:rPr lang="en-GB" smtClean="0"/>
              <a:t>24.09.2012</a:t>
            </a:r>
            <a:endParaRPr lang="en-GB"/>
          </a:p>
        </p:txBody>
      </p:sp>
      <p:sp>
        <p:nvSpPr>
          <p:cNvPr id="6" name="Slide Number Placeholder 5"/>
          <p:cNvSpPr>
            <a:spLocks noGrp="1"/>
          </p:cNvSpPr>
          <p:nvPr>
            <p:ph type="sldNum" sz="quarter" idx="12"/>
          </p:nvPr>
        </p:nvSpPr>
        <p:spPr/>
        <p:txBody>
          <a:bodyPr/>
          <a:lstStyle/>
          <a:p>
            <a:pPr>
              <a:defRPr/>
            </a:pPr>
            <a:fld id="{435110A9-2B64-4A41-A1D7-358642F91B6A}"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BE99CB7-1F43-4B99-8078-3E41235CF7B3}" type="datetime1">
              <a:rPr lang="en-US" smtClean="0"/>
              <a:pPr>
                <a:defRPr/>
              </a:pPr>
              <a:t>10/31/2012</a:t>
            </a:fld>
            <a:endParaRPr lang="en-GB"/>
          </a:p>
        </p:txBody>
      </p:sp>
      <p:sp>
        <p:nvSpPr>
          <p:cNvPr id="5" name="Footer Placeholder 4"/>
          <p:cNvSpPr>
            <a:spLocks noGrp="1"/>
          </p:cNvSpPr>
          <p:nvPr>
            <p:ph type="ftr" sz="quarter" idx="11"/>
          </p:nvPr>
        </p:nvSpPr>
        <p:spPr/>
        <p:txBody>
          <a:bodyPr/>
          <a:lstStyle/>
          <a:p>
            <a:pPr>
              <a:defRPr/>
            </a:pPr>
            <a:r>
              <a:rPr lang="en-GB" smtClean="0"/>
              <a:t>24.09.2012</a:t>
            </a:r>
            <a:endParaRPr lang="en-GB"/>
          </a:p>
        </p:txBody>
      </p:sp>
      <p:sp>
        <p:nvSpPr>
          <p:cNvPr id="6" name="Slide Number Placeholder 5"/>
          <p:cNvSpPr>
            <a:spLocks noGrp="1"/>
          </p:cNvSpPr>
          <p:nvPr>
            <p:ph type="sldNum" sz="quarter" idx="12"/>
          </p:nvPr>
        </p:nvSpPr>
        <p:spPr/>
        <p:txBody>
          <a:bodyPr/>
          <a:lstStyle/>
          <a:p>
            <a:pPr>
              <a:defRPr/>
            </a:pPr>
            <a:fld id="{BD1C3EB1-E85F-4A32-B9F7-D7BDA8B4224B}"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96CD97C9-1BD2-4A02-A718-BF78AF42F3A0}" type="datetime1">
              <a:rPr lang="en-US" smtClean="0"/>
              <a:pPr>
                <a:defRPr/>
              </a:pPr>
              <a:t>10/31/2012</a:t>
            </a:fld>
            <a:endParaRPr lang="en-GB"/>
          </a:p>
        </p:txBody>
      </p:sp>
      <p:sp>
        <p:nvSpPr>
          <p:cNvPr id="5" name="Footer Placeholder 4"/>
          <p:cNvSpPr>
            <a:spLocks noGrp="1"/>
          </p:cNvSpPr>
          <p:nvPr>
            <p:ph type="ftr" sz="quarter" idx="11"/>
          </p:nvPr>
        </p:nvSpPr>
        <p:spPr/>
        <p:txBody>
          <a:bodyPr/>
          <a:lstStyle/>
          <a:p>
            <a:pPr>
              <a:defRPr/>
            </a:pPr>
            <a:r>
              <a:rPr lang="en-GB" smtClean="0"/>
              <a:t>24.09.2012</a:t>
            </a:r>
            <a:endParaRPr lang="en-GB"/>
          </a:p>
        </p:txBody>
      </p:sp>
      <p:sp>
        <p:nvSpPr>
          <p:cNvPr id="6" name="Slide Number Placeholder 5"/>
          <p:cNvSpPr>
            <a:spLocks noGrp="1"/>
          </p:cNvSpPr>
          <p:nvPr>
            <p:ph type="sldNum" sz="quarter" idx="12"/>
          </p:nvPr>
        </p:nvSpPr>
        <p:spPr/>
        <p:txBody>
          <a:bodyPr/>
          <a:lstStyle/>
          <a:p>
            <a:pPr>
              <a:defRPr/>
            </a:pPr>
            <a:fld id="{F411AA1A-03BD-4C21-82E9-D7F87BA3E40F}"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1B0C69D-9F86-4C55-BB11-7D5237AAEDE0}" type="datetime1">
              <a:rPr lang="en-US" smtClean="0"/>
              <a:pPr>
                <a:defRPr/>
              </a:pPr>
              <a:t>10/31/2012</a:t>
            </a:fld>
            <a:endParaRPr lang="en-GB"/>
          </a:p>
        </p:txBody>
      </p:sp>
      <p:sp>
        <p:nvSpPr>
          <p:cNvPr id="6" name="Footer Placeholder 5"/>
          <p:cNvSpPr>
            <a:spLocks noGrp="1"/>
          </p:cNvSpPr>
          <p:nvPr>
            <p:ph type="ftr" sz="quarter" idx="11"/>
          </p:nvPr>
        </p:nvSpPr>
        <p:spPr/>
        <p:txBody>
          <a:bodyPr/>
          <a:lstStyle/>
          <a:p>
            <a:pPr>
              <a:defRPr/>
            </a:pPr>
            <a:r>
              <a:rPr lang="en-GB" smtClean="0"/>
              <a:t>24.09.2012</a:t>
            </a:r>
            <a:endParaRPr lang="en-GB"/>
          </a:p>
        </p:txBody>
      </p:sp>
      <p:sp>
        <p:nvSpPr>
          <p:cNvPr id="7" name="Slide Number Placeholder 6"/>
          <p:cNvSpPr>
            <a:spLocks noGrp="1"/>
          </p:cNvSpPr>
          <p:nvPr>
            <p:ph type="sldNum" sz="quarter" idx="12"/>
          </p:nvPr>
        </p:nvSpPr>
        <p:spPr/>
        <p:txBody>
          <a:bodyPr/>
          <a:lstStyle/>
          <a:p>
            <a:pPr>
              <a:defRPr/>
            </a:pPr>
            <a:fld id="{205E8D60-30B1-4CCA-BE72-700DB8583CF7}"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14BFA35C-212E-46FF-BBED-38DD11CA3CD0}" type="datetime1">
              <a:rPr lang="en-US" smtClean="0"/>
              <a:pPr>
                <a:defRPr/>
              </a:pPr>
              <a:t>10/31/2012</a:t>
            </a:fld>
            <a:endParaRPr lang="en-GB"/>
          </a:p>
        </p:txBody>
      </p:sp>
      <p:sp>
        <p:nvSpPr>
          <p:cNvPr id="8" name="Footer Placeholder 7"/>
          <p:cNvSpPr>
            <a:spLocks noGrp="1"/>
          </p:cNvSpPr>
          <p:nvPr>
            <p:ph type="ftr" sz="quarter" idx="11"/>
          </p:nvPr>
        </p:nvSpPr>
        <p:spPr/>
        <p:txBody>
          <a:bodyPr/>
          <a:lstStyle/>
          <a:p>
            <a:pPr>
              <a:defRPr/>
            </a:pPr>
            <a:r>
              <a:rPr lang="en-GB" smtClean="0"/>
              <a:t>24.09.2012</a:t>
            </a:r>
            <a:endParaRPr lang="en-GB"/>
          </a:p>
        </p:txBody>
      </p:sp>
      <p:sp>
        <p:nvSpPr>
          <p:cNvPr id="9" name="Slide Number Placeholder 8"/>
          <p:cNvSpPr>
            <a:spLocks noGrp="1"/>
          </p:cNvSpPr>
          <p:nvPr>
            <p:ph type="sldNum" sz="quarter" idx="12"/>
          </p:nvPr>
        </p:nvSpPr>
        <p:spPr/>
        <p:txBody>
          <a:bodyPr/>
          <a:lstStyle/>
          <a:p>
            <a:pPr>
              <a:defRPr/>
            </a:pPr>
            <a:fld id="{C50DD46B-7952-4727-8970-D178E90B06B6}"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2D9AF44-0561-40AA-B594-0B39257EACAC}" type="datetime1">
              <a:rPr lang="en-US" smtClean="0"/>
              <a:pPr>
                <a:defRPr/>
              </a:pPr>
              <a:t>10/31/2012</a:t>
            </a:fld>
            <a:endParaRPr lang="en-GB"/>
          </a:p>
        </p:txBody>
      </p:sp>
      <p:sp>
        <p:nvSpPr>
          <p:cNvPr id="4" name="Footer Placeholder 3"/>
          <p:cNvSpPr>
            <a:spLocks noGrp="1"/>
          </p:cNvSpPr>
          <p:nvPr>
            <p:ph type="ftr" sz="quarter" idx="11"/>
          </p:nvPr>
        </p:nvSpPr>
        <p:spPr/>
        <p:txBody>
          <a:bodyPr/>
          <a:lstStyle/>
          <a:p>
            <a:pPr>
              <a:defRPr/>
            </a:pPr>
            <a:r>
              <a:rPr lang="en-GB" smtClean="0"/>
              <a:t>24.09.2012</a:t>
            </a:r>
            <a:endParaRPr lang="en-GB"/>
          </a:p>
        </p:txBody>
      </p:sp>
      <p:sp>
        <p:nvSpPr>
          <p:cNvPr id="5" name="Slide Number Placeholder 4"/>
          <p:cNvSpPr>
            <a:spLocks noGrp="1"/>
          </p:cNvSpPr>
          <p:nvPr>
            <p:ph type="sldNum" sz="quarter" idx="12"/>
          </p:nvPr>
        </p:nvSpPr>
        <p:spPr/>
        <p:txBody>
          <a:bodyPr/>
          <a:lstStyle/>
          <a:p>
            <a:pPr>
              <a:defRPr/>
            </a:pPr>
            <a:fld id="{976F5876-1C84-494A-8979-70397A822192}"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62D20FF-2C93-4455-9148-EE046AC1F9F3}" type="datetime1">
              <a:rPr lang="en-US" smtClean="0"/>
              <a:pPr>
                <a:defRPr/>
              </a:pPr>
              <a:t>10/31/2012</a:t>
            </a:fld>
            <a:endParaRPr lang="en-GB"/>
          </a:p>
        </p:txBody>
      </p:sp>
      <p:sp>
        <p:nvSpPr>
          <p:cNvPr id="3" name="Footer Placeholder 2"/>
          <p:cNvSpPr>
            <a:spLocks noGrp="1"/>
          </p:cNvSpPr>
          <p:nvPr>
            <p:ph type="ftr" sz="quarter" idx="11"/>
          </p:nvPr>
        </p:nvSpPr>
        <p:spPr/>
        <p:txBody>
          <a:bodyPr/>
          <a:lstStyle/>
          <a:p>
            <a:pPr>
              <a:defRPr/>
            </a:pPr>
            <a:r>
              <a:rPr lang="en-GB" smtClean="0"/>
              <a:t>24.09.2012</a:t>
            </a:r>
            <a:endParaRPr lang="en-GB"/>
          </a:p>
        </p:txBody>
      </p:sp>
      <p:sp>
        <p:nvSpPr>
          <p:cNvPr id="4" name="Slide Number Placeholder 3"/>
          <p:cNvSpPr>
            <a:spLocks noGrp="1"/>
          </p:cNvSpPr>
          <p:nvPr>
            <p:ph type="sldNum" sz="quarter" idx="12"/>
          </p:nvPr>
        </p:nvSpPr>
        <p:spPr/>
        <p:txBody>
          <a:bodyPr/>
          <a:lstStyle/>
          <a:p>
            <a:pPr>
              <a:defRPr/>
            </a:pPr>
            <a:fld id="{E27E0962-3EC7-4B3E-8788-BBC51BDFA103}"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8EA3EE5-1E79-4292-B9E3-94717C83A618}" type="datetime1">
              <a:rPr lang="en-US" smtClean="0"/>
              <a:pPr>
                <a:defRPr/>
              </a:pPr>
              <a:t>10/31/2012</a:t>
            </a:fld>
            <a:endParaRPr lang="en-GB"/>
          </a:p>
        </p:txBody>
      </p:sp>
      <p:sp>
        <p:nvSpPr>
          <p:cNvPr id="6" name="Footer Placeholder 5"/>
          <p:cNvSpPr>
            <a:spLocks noGrp="1"/>
          </p:cNvSpPr>
          <p:nvPr>
            <p:ph type="ftr" sz="quarter" idx="11"/>
          </p:nvPr>
        </p:nvSpPr>
        <p:spPr/>
        <p:txBody>
          <a:bodyPr/>
          <a:lstStyle/>
          <a:p>
            <a:pPr>
              <a:defRPr/>
            </a:pPr>
            <a:r>
              <a:rPr lang="en-GB" smtClean="0"/>
              <a:t>24.09.2012</a:t>
            </a:r>
            <a:endParaRPr lang="en-GB"/>
          </a:p>
        </p:txBody>
      </p:sp>
      <p:sp>
        <p:nvSpPr>
          <p:cNvPr id="7" name="Slide Number Placeholder 6"/>
          <p:cNvSpPr>
            <a:spLocks noGrp="1"/>
          </p:cNvSpPr>
          <p:nvPr>
            <p:ph type="sldNum" sz="quarter" idx="12"/>
          </p:nvPr>
        </p:nvSpPr>
        <p:spPr/>
        <p:txBody>
          <a:bodyPr/>
          <a:lstStyle/>
          <a:p>
            <a:pPr>
              <a:defRPr/>
            </a:pPr>
            <a:fld id="{B06DD0B5-B4C0-472D-A520-BB3D8C73EC67}"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B2E9BED-E47C-4471-97A1-A5A22929F548}" type="datetime1">
              <a:rPr lang="en-US" smtClean="0"/>
              <a:pPr>
                <a:defRPr/>
              </a:pPr>
              <a:t>10/31/2012</a:t>
            </a:fld>
            <a:endParaRPr lang="en-GB"/>
          </a:p>
        </p:txBody>
      </p:sp>
      <p:sp>
        <p:nvSpPr>
          <p:cNvPr id="6" name="Footer Placeholder 5"/>
          <p:cNvSpPr>
            <a:spLocks noGrp="1"/>
          </p:cNvSpPr>
          <p:nvPr>
            <p:ph type="ftr" sz="quarter" idx="11"/>
          </p:nvPr>
        </p:nvSpPr>
        <p:spPr/>
        <p:txBody>
          <a:bodyPr/>
          <a:lstStyle/>
          <a:p>
            <a:pPr>
              <a:defRPr/>
            </a:pPr>
            <a:r>
              <a:rPr lang="en-GB" smtClean="0"/>
              <a:t>24.09.2012</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2CBE376-26B1-4BAF-B41E-653CD77CAB2A}"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6836249-A34B-4774-9D42-B0A5002F282E}" type="datetime1">
              <a:rPr lang="en-US" smtClean="0"/>
              <a:pPr>
                <a:defRPr/>
              </a:pPr>
              <a:t>10/31/2012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24.09.2012</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0F5C6F5-E6D0-4E7D-866B-68A08EDA9ED3}"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defRPr/>
            </a:pPr>
            <a:r>
              <a:rPr lang="ro-RO" sz="2800" b="1" dirty="0" smtClean="0">
                <a:solidFill>
                  <a:schemeClr val="bg2">
                    <a:lumMod val="20000"/>
                    <a:lumOff val="80000"/>
                  </a:schemeClr>
                </a:solidFill>
                <a:effectLst>
                  <a:outerShdw blurRad="38100" dist="38100" dir="2700000" algn="tl">
                    <a:srgbClr val="C0C0C0"/>
                  </a:outerShdw>
                </a:effectLst>
                <a:latin typeface="Arial" pitchFamily="34" charset="0"/>
              </a:rPr>
              <a:t>Comitetul Consultativ Tematic</a:t>
            </a:r>
            <a:br>
              <a:rPr lang="ro-RO" sz="2800" b="1" dirty="0" smtClean="0">
                <a:solidFill>
                  <a:schemeClr val="bg2">
                    <a:lumMod val="20000"/>
                    <a:lumOff val="80000"/>
                  </a:schemeClr>
                </a:solidFill>
                <a:effectLst>
                  <a:outerShdw blurRad="38100" dist="38100" dir="2700000" algn="tl">
                    <a:srgbClr val="C0C0C0"/>
                  </a:outerShdw>
                </a:effectLst>
                <a:latin typeface="Arial" pitchFamily="34" charset="0"/>
              </a:rPr>
            </a:br>
            <a:r>
              <a:rPr lang="ro-RO" sz="2800" b="1" dirty="0" smtClean="0">
                <a:solidFill>
                  <a:schemeClr val="bg2">
                    <a:lumMod val="20000"/>
                    <a:lumOff val="80000"/>
                  </a:schemeClr>
                </a:solidFill>
                <a:effectLst>
                  <a:outerShdw blurRad="38100" dist="38100" dir="2700000" algn="tl">
                    <a:srgbClr val="C0C0C0"/>
                  </a:outerShdw>
                </a:effectLst>
                <a:latin typeface="Arial" pitchFamily="34" charset="0"/>
              </a:rPr>
              <a:t> </a:t>
            </a:r>
            <a:br>
              <a:rPr lang="ro-RO" sz="2800" b="1" dirty="0" smtClean="0">
                <a:solidFill>
                  <a:schemeClr val="bg2">
                    <a:lumMod val="20000"/>
                    <a:lumOff val="80000"/>
                  </a:schemeClr>
                </a:solidFill>
                <a:effectLst>
                  <a:outerShdw blurRad="38100" dist="38100" dir="2700000" algn="tl">
                    <a:srgbClr val="C0C0C0"/>
                  </a:outerShdw>
                </a:effectLst>
                <a:latin typeface="Arial" pitchFamily="34" charset="0"/>
              </a:rPr>
            </a:br>
            <a:r>
              <a:rPr lang="ro-RO" sz="2800" b="1" dirty="0" smtClean="0">
                <a:solidFill>
                  <a:schemeClr val="bg2">
                    <a:lumMod val="20000"/>
                    <a:lumOff val="80000"/>
                  </a:schemeClr>
                </a:solidFill>
                <a:effectLst>
                  <a:outerShdw blurRad="38100" dist="38100" dir="2700000" algn="tl">
                    <a:srgbClr val="C0C0C0"/>
                  </a:outerShdw>
                </a:effectLst>
                <a:latin typeface="Arial" pitchFamily="34" charset="0"/>
              </a:rPr>
              <a:t>OCUPARE, INCLUZIUNE SOCIALĂ ŞI SERVICII SOCIALE</a:t>
            </a:r>
            <a:r>
              <a:rPr lang="ro-RO" sz="3600" dirty="0" smtClean="0">
                <a:solidFill>
                  <a:schemeClr val="bg2">
                    <a:lumMod val="20000"/>
                    <a:lumOff val="80000"/>
                  </a:schemeClr>
                </a:solidFill>
                <a:latin typeface="MyriadPro-Semibold" charset="-18"/>
              </a:rPr>
              <a:t> </a:t>
            </a:r>
            <a:endParaRPr lang="en-US" sz="3600" dirty="0" smtClean="0">
              <a:solidFill>
                <a:schemeClr val="bg2">
                  <a:lumMod val="20000"/>
                  <a:lumOff val="80000"/>
                </a:schemeClr>
              </a:solidFill>
              <a:latin typeface="MyriadPro-Semibold" charset="-18"/>
            </a:endParaRPr>
          </a:p>
        </p:txBody>
      </p:sp>
      <p:sp>
        <p:nvSpPr>
          <p:cNvPr id="3077" name="Rectangle 3"/>
          <p:cNvSpPr>
            <a:spLocks noGrp="1" noChangeArrowheads="1"/>
          </p:cNvSpPr>
          <p:nvPr>
            <p:ph type="subTitle" idx="1"/>
          </p:nvPr>
        </p:nvSpPr>
        <p:spPr>
          <a:xfrm>
            <a:off x="1043608" y="3789040"/>
            <a:ext cx="7342187" cy="1728192"/>
          </a:xfrm>
        </p:spPr>
        <p:txBody>
          <a:bodyPr>
            <a:normAutofit/>
          </a:bodyPr>
          <a:lstStyle/>
          <a:p>
            <a:pPr algn="ctr" eaLnBrk="1" hangingPunct="1">
              <a:lnSpc>
                <a:spcPct val="80000"/>
              </a:lnSpc>
            </a:pPr>
            <a:r>
              <a:rPr lang="ro-RO" sz="1600" b="1" dirty="0" smtClean="0">
                <a:solidFill>
                  <a:schemeClr val="bg2">
                    <a:lumMod val="20000"/>
                    <a:lumOff val="80000"/>
                  </a:schemeClr>
                </a:solidFill>
                <a:latin typeface="Arial" pitchFamily="34" charset="0"/>
              </a:rPr>
              <a:t>G</a:t>
            </a:r>
            <a:r>
              <a:rPr lang="ro-RO" sz="1800" b="1" dirty="0" smtClean="0">
                <a:solidFill>
                  <a:schemeClr val="bg2">
                    <a:lumMod val="20000"/>
                    <a:lumOff val="80000"/>
                  </a:schemeClr>
                </a:solidFill>
                <a:latin typeface="Arial" pitchFamily="34" charset="0"/>
              </a:rPr>
              <a:t>RUPUL DE LUCRU PRIVIND</a:t>
            </a:r>
            <a:r>
              <a:rPr lang="en-US" sz="1800" b="1" dirty="0" smtClean="0">
                <a:solidFill>
                  <a:schemeClr val="bg2">
                    <a:lumMod val="20000"/>
                    <a:lumOff val="80000"/>
                  </a:schemeClr>
                </a:solidFill>
                <a:latin typeface="Arial" pitchFamily="34" charset="0"/>
              </a:rPr>
              <a:t> </a:t>
            </a:r>
          </a:p>
          <a:p>
            <a:pPr algn="ctr" eaLnBrk="1" hangingPunct="1">
              <a:lnSpc>
                <a:spcPct val="80000"/>
              </a:lnSpc>
            </a:pPr>
            <a:endParaRPr lang="en-US" sz="1000" b="1" dirty="0" smtClean="0">
              <a:solidFill>
                <a:schemeClr val="bg2">
                  <a:lumMod val="20000"/>
                  <a:lumOff val="80000"/>
                </a:schemeClr>
              </a:solidFill>
              <a:latin typeface="Arial" pitchFamily="34" charset="0"/>
            </a:endParaRPr>
          </a:p>
          <a:p>
            <a:pPr algn="ctr" eaLnBrk="1" hangingPunct="1">
              <a:lnSpc>
                <a:spcPct val="80000"/>
              </a:lnSpc>
            </a:pPr>
            <a:r>
              <a:rPr lang="en-US" sz="1800" b="1" dirty="0" smtClean="0">
                <a:solidFill>
                  <a:schemeClr val="bg2">
                    <a:lumMod val="20000"/>
                    <a:lumOff val="80000"/>
                  </a:schemeClr>
                </a:solidFill>
                <a:latin typeface="Arial" pitchFamily="34" charset="0"/>
              </a:rPr>
              <a:t>ANTREPRENORIATUL </a:t>
            </a:r>
            <a:r>
              <a:rPr lang="ro-RO" sz="1800" b="1" dirty="0" smtClean="0">
                <a:solidFill>
                  <a:schemeClr val="bg2">
                    <a:lumMod val="20000"/>
                    <a:lumOff val="80000"/>
                  </a:schemeClr>
                </a:solidFill>
                <a:latin typeface="Arial" pitchFamily="34" charset="0"/>
              </a:rPr>
              <a:t>ŞI ECONOMIA SOCIALĂ </a:t>
            </a:r>
            <a:endParaRPr lang="en-US" sz="1800" b="1" dirty="0" smtClean="0">
              <a:solidFill>
                <a:schemeClr val="bg2">
                  <a:lumMod val="20000"/>
                  <a:lumOff val="80000"/>
                </a:schemeClr>
              </a:solidFill>
              <a:latin typeface="Arial" pitchFamily="34" charset="0"/>
            </a:endParaRPr>
          </a:p>
          <a:p>
            <a:pPr algn="ctr" eaLnBrk="1" hangingPunct="1">
              <a:lnSpc>
                <a:spcPct val="80000"/>
              </a:lnSpc>
            </a:pPr>
            <a:endParaRPr lang="en-US" sz="1800" b="1" dirty="0" smtClean="0">
              <a:solidFill>
                <a:schemeClr val="bg2">
                  <a:lumMod val="20000"/>
                  <a:lumOff val="80000"/>
                </a:schemeClr>
              </a:solidFill>
              <a:latin typeface="Arial" pitchFamily="34" charset="0"/>
            </a:endParaRPr>
          </a:p>
          <a:p>
            <a:pPr algn="ctr" eaLnBrk="1" hangingPunct="1">
              <a:lnSpc>
                <a:spcPct val="80000"/>
              </a:lnSpc>
            </a:pPr>
            <a:endParaRPr lang="en-US" sz="1600" b="1" dirty="0" smtClean="0">
              <a:solidFill>
                <a:schemeClr val="bg2">
                  <a:lumMod val="20000"/>
                  <a:lumOff val="80000"/>
                </a:schemeClr>
              </a:solidFill>
              <a:latin typeface="Arial" pitchFamily="34" charset="0"/>
            </a:endParaRPr>
          </a:p>
          <a:p>
            <a:pPr algn="ctr" eaLnBrk="1" hangingPunct="1">
              <a:lnSpc>
                <a:spcPct val="80000"/>
              </a:lnSpc>
            </a:pPr>
            <a:r>
              <a:rPr lang="en-US" sz="1600" b="1" dirty="0" smtClean="0">
                <a:solidFill>
                  <a:schemeClr val="bg2">
                    <a:lumMod val="20000"/>
                    <a:lumOff val="80000"/>
                  </a:schemeClr>
                </a:solidFill>
                <a:latin typeface="Arial" pitchFamily="34" charset="0"/>
              </a:rPr>
              <a:t>MINISTERUL MUNCII, FAMILIEI </a:t>
            </a:r>
            <a:r>
              <a:rPr lang="ro-RO" sz="1600" b="1" dirty="0" smtClean="0">
                <a:solidFill>
                  <a:schemeClr val="bg2">
                    <a:lumMod val="20000"/>
                    <a:lumOff val="80000"/>
                  </a:schemeClr>
                </a:solidFill>
                <a:latin typeface="Arial" pitchFamily="34" charset="0"/>
              </a:rPr>
              <a:t>Ş</a:t>
            </a:r>
            <a:r>
              <a:rPr lang="en-US" sz="1600" b="1" dirty="0" smtClean="0">
                <a:solidFill>
                  <a:schemeClr val="bg2">
                    <a:lumMod val="20000"/>
                    <a:lumOff val="80000"/>
                  </a:schemeClr>
                </a:solidFill>
                <a:latin typeface="Arial" pitchFamily="34" charset="0"/>
              </a:rPr>
              <a:t>I PROTEC</a:t>
            </a:r>
            <a:r>
              <a:rPr lang="ro-RO" sz="1600" b="1" dirty="0" smtClean="0">
                <a:solidFill>
                  <a:schemeClr val="bg2">
                    <a:lumMod val="20000"/>
                    <a:lumOff val="80000"/>
                  </a:schemeClr>
                </a:solidFill>
                <a:latin typeface="Arial" pitchFamily="34" charset="0"/>
              </a:rPr>
              <a:t>ŢI</a:t>
            </a:r>
            <a:r>
              <a:rPr lang="en-US" sz="1600" b="1" dirty="0" smtClean="0">
                <a:solidFill>
                  <a:schemeClr val="bg2">
                    <a:lumMod val="20000"/>
                    <a:lumOff val="80000"/>
                  </a:schemeClr>
                </a:solidFill>
                <a:latin typeface="Arial" pitchFamily="34" charset="0"/>
              </a:rPr>
              <a:t>EI </a:t>
            </a:r>
            <a:r>
              <a:rPr lang="ro-RO" sz="1600" b="1" dirty="0" smtClean="0">
                <a:solidFill>
                  <a:schemeClr val="bg2">
                    <a:lumMod val="20000"/>
                    <a:lumOff val="80000"/>
                  </a:schemeClr>
                </a:solidFill>
                <a:latin typeface="Arial" pitchFamily="34" charset="0"/>
              </a:rPr>
              <a:t>SOCIALE</a:t>
            </a:r>
          </a:p>
          <a:p>
            <a:pPr algn="ctr" eaLnBrk="1" hangingPunct="1">
              <a:lnSpc>
                <a:spcPct val="80000"/>
              </a:lnSpc>
            </a:pPr>
            <a:endParaRPr lang="en-US" sz="1200" b="1" dirty="0" smtClean="0">
              <a:latin typeface="Arial" pitchFamily="34" charset="0"/>
            </a:endParaRPr>
          </a:p>
        </p:txBody>
      </p:sp>
      <p:sp>
        <p:nvSpPr>
          <p:cNvPr id="3074" name="Rectangle 5"/>
          <p:cNvSpPr>
            <a:spLocks noGrp="1" noChangeArrowheads="1"/>
          </p:cNvSpPr>
          <p:nvPr>
            <p:ph type="ftr" sz="quarter" idx="11"/>
          </p:nvPr>
        </p:nvSpPr>
        <p:spPr>
          <a:noFill/>
        </p:spPr>
        <p:txBody>
          <a:bodyPr/>
          <a:lstStyle/>
          <a:p>
            <a:pPr algn="ctr"/>
            <a:r>
              <a:rPr lang="en-GB" dirty="0" smtClean="0"/>
              <a:t>31.10.2012</a:t>
            </a:r>
          </a:p>
        </p:txBody>
      </p:sp>
      <p:sp>
        <p:nvSpPr>
          <p:cNvPr id="3075" name="Rectangle 6"/>
          <p:cNvSpPr>
            <a:spLocks noGrp="1" noChangeArrowheads="1"/>
          </p:cNvSpPr>
          <p:nvPr>
            <p:ph type="sldNum" sz="quarter" idx="12"/>
          </p:nvPr>
        </p:nvSpPr>
        <p:spPr>
          <a:noFill/>
        </p:spPr>
        <p:txBody>
          <a:bodyPr/>
          <a:lstStyle/>
          <a:p>
            <a:fld id="{FCE8CAAD-189A-4912-A773-FD83CD750FB1}" type="slidenum">
              <a:rPr lang="en-GB" smtClean="0"/>
              <a:pPr/>
              <a:t>1</a:t>
            </a:fld>
            <a:endParaRPr lang="en-GB"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001000" cy="963960"/>
          </a:xfrm>
        </p:spPr>
        <p:txBody>
          <a:bodyPr/>
          <a:lstStyle/>
          <a:p>
            <a:pPr algn="ctr"/>
            <a:r>
              <a:rPr lang="ro-RO" sz="2400" b="1" dirty="0" smtClean="0">
                <a:solidFill>
                  <a:srgbClr val="0070C0"/>
                </a:solidFill>
                <a:latin typeface="Arial" pitchFamily="34" charset="0"/>
                <a:cs typeface="Arial" pitchFamily="34" charset="0"/>
              </a:rPr>
              <a:t>IV. Analiza situaţiei economiei sociale </a:t>
            </a:r>
            <a:br>
              <a:rPr lang="ro-RO"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din perspectiva fondurilor europene</a:t>
            </a:r>
            <a:endParaRPr lang="en-US" sz="2400"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179512" y="1772816"/>
            <a:ext cx="8712968" cy="4608512"/>
          </a:xfrm>
        </p:spPr>
        <p:txBody>
          <a:bodyPr>
            <a:normAutofit/>
          </a:bodyPr>
          <a:lstStyle/>
          <a:p>
            <a:pPr algn="just">
              <a:buNone/>
            </a:pPr>
            <a:r>
              <a:rPr lang="ro-RO" sz="2000" dirty="0" smtClean="0">
                <a:latin typeface="Arial" pitchFamily="34" charset="0"/>
                <a:cs typeface="Arial" pitchFamily="34" charset="0"/>
              </a:rPr>
              <a:t>Principalele </a:t>
            </a:r>
            <a:r>
              <a:rPr lang="ro-RO" sz="2000" i="1" dirty="0" smtClean="0">
                <a:latin typeface="Arial" pitchFamily="34" charset="0"/>
                <a:cs typeface="Arial" pitchFamily="34" charset="0"/>
              </a:rPr>
              <a:t>obiective operaţionale </a:t>
            </a:r>
            <a:r>
              <a:rPr lang="ro-RO" sz="2000" dirty="0" smtClean="0">
                <a:latin typeface="Arial" pitchFamily="34" charset="0"/>
                <a:cs typeface="Arial" pitchFamily="34" charset="0"/>
              </a:rPr>
              <a:t>ale economiei sociale conform POSDRU</a:t>
            </a:r>
            <a:endParaRPr lang="en-US" sz="2000" dirty="0" smtClean="0">
              <a:latin typeface="Arial" pitchFamily="34" charset="0"/>
              <a:cs typeface="Arial" pitchFamily="34" charset="0"/>
            </a:endParaRPr>
          </a:p>
          <a:p>
            <a:pPr algn="just">
              <a:buNone/>
            </a:pPr>
            <a:r>
              <a:rPr lang="ro-RO" sz="2000" dirty="0" smtClean="0">
                <a:latin typeface="Arial" pitchFamily="34" charset="0"/>
                <a:cs typeface="Arial" pitchFamily="34" charset="0"/>
              </a:rPr>
              <a:t>• </a:t>
            </a:r>
            <a:r>
              <a:rPr lang="ro-RO" sz="2000" b="1" dirty="0" smtClean="0">
                <a:latin typeface="Arial" pitchFamily="34" charset="0"/>
                <a:cs typeface="Arial" pitchFamily="34" charset="0"/>
              </a:rPr>
              <a:t>dezvoltarea structurilor ES </a:t>
            </a:r>
            <a:r>
              <a:rPr lang="ro-RO" sz="2000" dirty="0" smtClean="0">
                <a:latin typeface="Arial" pitchFamily="34" charset="0"/>
                <a:cs typeface="Arial" pitchFamily="34" charset="0"/>
              </a:rPr>
              <a:t>– dezvoltarea şi promovarea unor activităţi şi servicii generatoare de profit pentru a ajuta persoanele excluse social sau cele expuse riscului de excluziune socială să se (re)integreze pe piaţa muncii, în ÎES şi/sau în economia formală;</a:t>
            </a:r>
            <a:endParaRPr lang="en-US" sz="2000" dirty="0" smtClean="0">
              <a:latin typeface="Arial" pitchFamily="34" charset="0"/>
              <a:cs typeface="Arial" pitchFamily="34" charset="0"/>
            </a:endParaRPr>
          </a:p>
          <a:p>
            <a:pPr algn="just">
              <a:buNone/>
            </a:pPr>
            <a:r>
              <a:rPr lang="ro-RO" sz="2000" dirty="0" smtClean="0">
                <a:latin typeface="Arial" pitchFamily="34" charset="0"/>
                <a:cs typeface="Arial" pitchFamily="34" charset="0"/>
              </a:rPr>
              <a:t>• </a:t>
            </a:r>
            <a:r>
              <a:rPr lang="ro-RO" sz="2000" b="1" dirty="0" smtClean="0">
                <a:latin typeface="Arial" pitchFamily="34" charset="0"/>
                <a:cs typeface="Arial" pitchFamily="34" charset="0"/>
              </a:rPr>
              <a:t>promovarea ES </a:t>
            </a:r>
            <a:r>
              <a:rPr lang="ro-RO" sz="2000" dirty="0" smtClean="0">
                <a:latin typeface="Arial" pitchFamily="34" charset="0"/>
                <a:cs typeface="Arial" pitchFamily="34" charset="0"/>
              </a:rPr>
              <a:t>(cooperative, ÎES, fundaţii, asociaţii, organizaţii de voluntariat şi alte organizaţii non-profit) ca instrument flexibil şi durabil pentru dezvoltarea economică şi crearea de locuri de muncă;</a:t>
            </a:r>
            <a:endParaRPr lang="en-US" sz="2000" dirty="0" smtClean="0">
              <a:latin typeface="Arial" pitchFamily="34" charset="0"/>
              <a:cs typeface="Arial" pitchFamily="34" charset="0"/>
            </a:endParaRPr>
          </a:p>
          <a:p>
            <a:pPr algn="just">
              <a:buNone/>
            </a:pPr>
            <a:r>
              <a:rPr lang="ro-RO" sz="2000" dirty="0" smtClean="0">
                <a:latin typeface="Arial" pitchFamily="34" charset="0"/>
                <a:cs typeface="Arial" pitchFamily="34" charset="0"/>
              </a:rPr>
              <a:t>• </a:t>
            </a:r>
            <a:r>
              <a:rPr lang="ro-RO" sz="2000" b="1" dirty="0" smtClean="0">
                <a:latin typeface="Arial" pitchFamily="34" charset="0"/>
                <a:cs typeface="Arial" pitchFamily="34" charset="0"/>
              </a:rPr>
              <a:t>consolidarea capacităţilor, competenţelor, cunoştinţelor </a:t>
            </a:r>
            <a:r>
              <a:rPr lang="ro-RO" sz="2000" dirty="0" smtClean="0">
                <a:latin typeface="Arial" pitchFamily="34" charset="0"/>
                <a:cs typeface="Arial" pitchFamily="34" charset="0"/>
              </a:rPr>
              <a:t>şi stimei de sine pentru grupurile vulnerabile prin înfiinţarea parteneriatelor public/private în domeniul ES;</a:t>
            </a:r>
            <a:endParaRPr lang="en-US" sz="2000" dirty="0" smtClean="0">
              <a:latin typeface="Arial" pitchFamily="34" charset="0"/>
              <a:cs typeface="Arial" pitchFamily="34" charset="0"/>
            </a:endParaRPr>
          </a:p>
          <a:p>
            <a:pPr algn="just">
              <a:buNone/>
            </a:pPr>
            <a:r>
              <a:rPr lang="ro-RO" sz="2000" dirty="0" smtClean="0">
                <a:latin typeface="Arial" pitchFamily="34" charset="0"/>
                <a:cs typeface="Arial" pitchFamily="34" charset="0"/>
              </a:rPr>
              <a:t>• </a:t>
            </a:r>
            <a:r>
              <a:rPr lang="ro-RO" sz="2000" b="1" dirty="0" smtClean="0">
                <a:latin typeface="Arial" pitchFamily="34" charset="0"/>
                <a:cs typeface="Arial" pitchFamily="34" charset="0"/>
              </a:rPr>
              <a:t>consolidarea capacităţii operatorilor din ES</a:t>
            </a:r>
            <a:r>
              <a:rPr lang="ro-RO" sz="2000" dirty="0" smtClean="0">
                <a:latin typeface="Arial" pitchFamily="34" charset="0"/>
                <a:cs typeface="Arial" pitchFamily="34" charset="0"/>
              </a:rPr>
              <a:t>, precum şi încurajarea cooperării între organizaţii.</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en-GB" dirty="0" smtClean="0"/>
              <a:t>31.10.2012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01000" cy="612105"/>
          </a:xfrm>
        </p:spPr>
        <p:txBody>
          <a:bodyPr/>
          <a:lstStyle/>
          <a:p>
            <a:pPr algn="ctr"/>
            <a:r>
              <a:rPr lang="ro-RO" sz="2400" b="1" dirty="0" smtClean="0">
                <a:solidFill>
                  <a:srgbClr val="0070C0"/>
                </a:solidFill>
                <a:latin typeface="Arial" pitchFamily="34" charset="0"/>
                <a:cs typeface="Arial" pitchFamily="34" charset="0"/>
              </a:rPr>
              <a:t>V. Raport Anual de Implementare a POSDRU</a:t>
            </a:r>
            <a:r>
              <a:rPr lang="en-US" sz="2400" b="1" dirty="0" smtClean="0">
                <a:solidFill>
                  <a:srgbClr val="0070C0"/>
                </a:solidFill>
                <a:latin typeface="Arial" pitchFamily="34" charset="0"/>
                <a:cs typeface="Arial" pitchFamily="34" charset="0"/>
              </a:rPr>
              <a:t>, 2011</a:t>
            </a:r>
            <a:endParaRPr lang="en-US" sz="2400" b="1" dirty="0">
              <a:solidFill>
                <a:srgbClr val="0070C0"/>
              </a:solidFill>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cstate="print"/>
          <a:srcRect l="19241" t="25830" r="19241" b="8551"/>
          <a:stretch>
            <a:fillRect/>
          </a:stretch>
        </p:blipFill>
        <p:spPr bwMode="auto">
          <a:xfrm>
            <a:off x="467544" y="1124745"/>
            <a:ext cx="8208912" cy="5458206"/>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ctr">
              <a:defRPr/>
            </a:pPr>
            <a:r>
              <a:rPr lang="ro-RO" dirty="0" smtClean="0"/>
              <a:t>31.10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001000" cy="1008112"/>
          </a:xfrm>
        </p:spPr>
        <p:txBody>
          <a:bodyPr>
            <a:normAutofit fontScale="90000"/>
          </a:bodyPr>
          <a:lstStyle/>
          <a:p>
            <a:pPr algn="ctr">
              <a:lnSpc>
                <a:spcPct val="150000"/>
              </a:lnSpc>
            </a:pPr>
            <a:r>
              <a:rPr lang="ro-RO" sz="2400" b="1" u="sng" dirty="0" smtClean="0">
                <a:solidFill>
                  <a:srgbClr val="0070C0"/>
                </a:solidFill>
                <a:latin typeface="Arial" pitchFamily="34" charset="0"/>
                <a:cs typeface="Arial" pitchFamily="34" charset="0"/>
              </a:rPr>
              <a:t>VI. ANALIZA SWOT </a:t>
            </a:r>
            <a:r>
              <a:rPr lang="en-US" sz="2400" b="1" u="sng" dirty="0" smtClean="0">
                <a:solidFill>
                  <a:srgbClr val="0070C0"/>
                </a:solidFill>
                <a:latin typeface="Arial" pitchFamily="34" charset="0"/>
                <a:cs typeface="Arial" pitchFamily="34" charset="0"/>
              </a:rPr>
              <a:t/>
            </a:r>
            <a:br>
              <a:rPr lang="en-US" sz="2400" b="1" u="sng" dirty="0" smtClean="0">
                <a:solidFill>
                  <a:srgbClr val="0070C0"/>
                </a:solidFill>
                <a:latin typeface="Arial" pitchFamily="34" charset="0"/>
                <a:cs typeface="Arial" pitchFamily="34" charset="0"/>
              </a:rPr>
            </a:br>
            <a:r>
              <a:rPr lang="ro-RO" sz="2400" b="1" u="sng" dirty="0" smtClean="0">
                <a:solidFill>
                  <a:srgbClr val="0070C0"/>
                </a:solidFill>
                <a:latin typeface="Arial" pitchFamily="34" charset="0"/>
                <a:cs typeface="Arial" pitchFamily="34" charset="0"/>
              </a:rPr>
              <a:t>PENTRU </a:t>
            </a:r>
            <a:r>
              <a:rPr lang="ro-RO" sz="2400" b="1" u="sng" dirty="0" smtClean="0">
                <a:solidFill>
                  <a:srgbClr val="0070C0"/>
                </a:solidFill>
                <a:latin typeface="Arial" pitchFamily="34" charset="0"/>
                <a:cs typeface="Arial" pitchFamily="34" charset="0"/>
              </a:rPr>
              <a:t>PRIORITIZAREA </a:t>
            </a:r>
            <a:r>
              <a:rPr lang="ro-RO" sz="2400" b="1" u="sng" dirty="0" smtClean="0">
                <a:solidFill>
                  <a:srgbClr val="0070C0"/>
                </a:solidFill>
                <a:latin typeface="Arial" pitchFamily="34" charset="0"/>
                <a:cs typeface="Arial" pitchFamily="34" charset="0"/>
              </a:rPr>
              <a:t>INTERVENŢIILOR</a:t>
            </a:r>
            <a:endParaRPr lang="en-US" sz="24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95536" y="1772816"/>
            <a:ext cx="8352928" cy="4824536"/>
          </a:xfrm>
        </p:spPr>
        <p:txBody>
          <a:bodyPr>
            <a:normAutofit fontScale="85000" lnSpcReduction="20000"/>
          </a:bodyPr>
          <a:lstStyle/>
          <a:p>
            <a:pPr lvl="0" algn="just">
              <a:buNone/>
            </a:pPr>
            <a:r>
              <a:rPr lang="ro-RO" sz="2200" b="1" dirty="0" smtClean="0">
                <a:solidFill>
                  <a:srgbClr val="0070C0"/>
                </a:solidFill>
                <a:latin typeface="Arial" pitchFamily="34" charset="0"/>
                <a:cs typeface="Arial" pitchFamily="34" charset="0"/>
              </a:rPr>
              <a:t>(S) Puncte </a:t>
            </a:r>
            <a:r>
              <a:rPr lang="ro-RO" sz="2200" b="1" dirty="0" smtClean="0">
                <a:solidFill>
                  <a:srgbClr val="0070C0"/>
                </a:solidFill>
                <a:latin typeface="Arial" pitchFamily="34" charset="0"/>
                <a:cs typeface="Arial" pitchFamily="34" charset="0"/>
              </a:rPr>
              <a:t>tari</a:t>
            </a:r>
            <a:endParaRPr lang="en-US" sz="2200" b="1" dirty="0" smtClean="0">
              <a:solidFill>
                <a:srgbClr val="0070C0"/>
              </a:solidFill>
              <a:latin typeface="Arial" pitchFamily="34" charset="0"/>
              <a:cs typeface="Arial" pitchFamily="34" charset="0"/>
            </a:endParaRPr>
          </a:p>
          <a:p>
            <a:pPr lvl="0" algn="just">
              <a:buNone/>
            </a:pPr>
            <a:endParaRPr lang="ro-RO" sz="2200" dirty="0" smtClean="0">
              <a:solidFill>
                <a:srgbClr val="0070C0"/>
              </a:solidFill>
              <a:latin typeface="Arial" pitchFamily="34" charset="0"/>
              <a:cs typeface="Arial" pitchFamily="34" charset="0"/>
            </a:endParaRPr>
          </a:p>
          <a:p>
            <a:pPr algn="just"/>
            <a:r>
              <a:rPr lang="ro-RO" sz="2400" b="1" dirty="0" smtClean="0">
                <a:latin typeface="Arial" pitchFamily="34" charset="0"/>
                <a:cs typeface="Arial" pitchFamily="34" charset="0"/>
              </a:rPr>
              <a:t>potenţial </a:t>
            </a:r>
            <a:r>
              <a:rPr lang="ro-RO" sz="2400" b="1" dirty="0" smtClean="0">
                <a:latin typeface="Arial" pitchFamily="34" charset="0"/>
                <a:cs typeface="Arial" pitchFamily="34" charset="0"/>
              </a:rPr>
              <a:t>de creştere </a:t>
            </a:r>
            <a:r>
              <a:rPr lang="ro-RO" sz="2400" dirty="0" smtClean="0">
                <a:latin typeface="Arial" pitchFamily="34" charset="0"/>
                <a:cs typeface="Arial" pitchFamily="34" charset="0"/>
              </a:rPr>
              <a:t>al sectorului economiei sociale;</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vizibilitate</a:t>
            </a:r>
            <a:r>
              <a:rPr lang="ro-RO" sz="2400" dirty="0" smtClean="0">
                <a:latin typeface="Arial" pitchFamily="34" charset="0"/>
                <a:cs typeface="Arial" pitchFamily="34" charset="0"/>
              </a:rPr>
              <a:t> </a:t>
            </a:r>
            <a:r>
              <a:rPr lang="ro-RO" sz="2400" dirty="0" smtClean="0">
                <a:latin typeface="Arial" pitchFamily="34" charset="0"/>
                <a:cs typeface="Arial" pitchFamily="34" charset="0"/>
              </a:rPr>
              <a:t>în creştere;                                        </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numărul </a:t>
            </a:r>
            <a:r>
              <a:rPr lang="ro-RO" sz="2400" b="1" dirty="0" smtClean="0">
                <a:latin typeface="Arial" pitchFamily="34" charset="0"/>
                <a:cs typeface="Arial" pitchFamily="34" charset="0"/>
              </a:rPr>
              <a:t>mare de posibili beneficiari </a:t>
            </a:r>
            <a:r>
              <a:rPr lang="ro-RO" sz="2400" dirty="0" smtClean="0">
                <a:latin typeface="Arial" pitchFamily="34" charset="0"/>
                <a:cs typeface="Arial" pitchFamily="34" charset="0"/>
              </a:rPr>
              <a:t>ai </a:t>
            </a:r>
            <a:r>
              <a:rPr lang="ro-RO" sz="2400" dirty="0" err="1" smtClean="0">
                <a:latin typeface="Arial" pitchFamily="34" charset="0"/>
                <a:cs typeface="Arial" pitchFamily="34" charset="0"/>
              </a:rPr>
              <a:t>intreprinderilor</a:t>
            </a:r>
            <a:r>
              <a:rPr lang="ro-RO" sz="2400" dirty="0" smtClean="0">
                <a:latin typeface="Arial" pitchFamily="34" charset="0"/>
                <a:cs typeface="Arial" pitchFamily="34" charset="0"/>
              </a:rPr>
              <a:t> sociale;</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reducerea </a:t>
            </a:r>
            <a:r>
              <a:rPr lang="ro-RO" sz="2400" b="1" dirty="0" smtClean="0">
                <a:latin typeface="Arial" pitchFamily="34" charset="0"/>
                <a:cs typeface="Arial" pitchFamily="34" charset="0"/>
              </a:rPr>
              <a:t>costurilor</a:t>
            </a:r>
            <a:r>
              <a:rPr lang="ro-RO" sz="2400" dirty="0" smtClean="0">
                <a:latin typeface="Arial" pitchFamily="34" charset="0"/>
                <a:cs typeface="Arial" pitchFamily="34" charset="0"/>
              </a:rPr>
              <a:t> - prin intermediul acestei reţele (de tip cooperativă), membrii împart costurile de cercetare de piaţă; dezvoltarea în comun a producţiei şi pătrunderea pe piaţă;</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sursă </a:t>
            </a:r>
            <a:r>
              <a:rPr lang="ro-RO" sz="2400" b="1" dirty="0" smtClean="0">
                <a:latin typeface="Arial" pitchFamily="34" charset="0"/>
                <a:cs typeface="Arial" pitchFamily="34" charset="0"/>
              </a:rPr>
              <a:t>de venit sigură, regulată </a:t>
            </a:r>
            <a:r>
              <a:rPr lang="ro-RO" sz="2400" dirty="0" smtClean="0">
                <a:latin typeface="Arial" pitchFamily="34" charset="0"/>
                <a:cs typeface="Arial" pitchFamily="34" charset="0"/>
              </a:rPr>
              <a:t>pentru producătorii şi lucrătorii din domeniu;</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puterea </a:t>
            </a:r>
            <a:r>
              <a:rPr lang="ro-RO" sz="2400" b="1" dirty="0" smtClean="0">
                <a:latin typeface="Arial" pitchFamily="34" charset="0"/>
                <a:cs typeface="Arial" pitchFamily="34" charset="0"/>
              </a:rPr>
              <a:t>de negociere mai mare</a:t>
            </a:r>
            <a:r>
              <a:rPr lang="ro-RO" sz="2400" dirty="0" smtClean="0">
                <a:latin typeface="Arial" pitchFamily="34" charset="0"/>
                <a:cs typeface="Arial" pitchFamily="34" charset="0"/>
              </a:rPr>
              <a:t> asupra preţului produselor sau forţei de muncă;</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investiţie </a:t>
            </a:r>
            <a:r>
              <a:rPr lang="ro-RO" sz="2400" b="1" dirty="0" smtClean="0">
                <a:latin typeface="Arial" pitchFamily="34" charset="0"/>
                <a:cs typeface="Arial" pitchFamily="34" charset="0"/>
              </a:rPr>
              <a:t>iniţială plătită în proiect </a:t>
            </a:r>
            <a:r>
              <a:rPr lang="ro-RO" sz="2400" dirty="0" smtClean="0">
                <a:latin typeface="Arial" pitchFamily="34" charset="0"/>
                <a:cs typeface="Arial" pitchFamily="34" charset="0"/>
              </a:rPr>
              <a:t>cu finanţare nerambursabilă</a:t>
            </a:r>
            <a:r>
              <a:rPr lang="en-US" sz="2400" dirty="0" smtClean="0">
                <a:latin typeface="Arial" pitchFamily="34" charset="0"/>
                <a:cs typeface="Arial" pitchFamily="34" charset="0"/>
              </a:rPr>
              <a:t>;</a:t>
            </a:r>
            <a:r>
              <a:rPr lang="ro-RO" sz="2400" dirty="0" smtClean="0">
                <a:latin typeface="Arial" pitchFamily="34" charset="0"/>
                <a:cs typeface="Arial" pitchFamily="34" charset="0"/>
              </a:rPr>
              <a:t> </a:t>
            </a:r>
            <a:endParaRPr lang="en-US" sz="2400" dirty="0" smtClean="0">
              <a:latin typeface="Arial" pitchFamily="34" charset="0"/>
              <a:cs typeface="Arial" pitchFamily="34" charset="0"/>
            </a:endParaRPr>
          </a:p>
          <a:p>
            <a:pPr algn="just"/>
            <a:r>
              <a:rPr lang="en-US" sz="2400" b="1" dirty="0" err="1" smtClean="0">
                <a:latin typeface="Arial" pitchFamily="34" charset="0"/>
                <a:cs typeface="Arial" pitchFamily="34" charset="0"/>
              </a:rPr>
              <a:t>i</a:t>
            </a:r>
            <a:r>
              <a:rPr lang="ro-RO" sz="2400" b="1" dirty="0" err="1" smtClean="0">
                <a:latin typeface="Arial" pitchFamily="34" charset="0"/>
                <a:cs typeface="Arial" pitchFamily="34" charset="0"/>
              </a:rPr>
              <a:t>storicul</a:t>
            </a:r>
            <a:r>
              <a:rPr lang="ro-RO" sz="2400" b="1" dirty="0" smtClean="0">
                <a:latin typeface="Arial" pitchFamily="34" charset="0"/>
                <a:cs typeface="Arial" pitchFamily="34" charset="0"/>
              </a:rPr>
              <a:t> </a:t>
            </a:r>
            <a:r>
              <a:rPr lang="ro-RO" sz="2400" b="1" dirty="0" smtClean="0">
                <a:latin typeface="Arial" pitchFamily="34" charset="0"/>
                <a:cs typeface="Arial" pitchFamily="34" charset="0"/>
              </a:rPr>
              <a:t>şi metoda de educaţie pentru muncă</a:t>
            </a:r>
            <a:r>
              <a:rPr lang="ro-RO" sz="2400" dirty="0" smtClean="0">
                <a:latin typeface="Arial" pitchFamily="34" charset="0"/>
                <a:cs typeface="Arial" pitchFamily="34" charset="0"/>
              </a:rPr>
              <a:t>/ de susţinere în câmpul muncii în relaţia cu beneficiarii;</a:t>
            </a:r>
            <a:endParaRPr lang="en-US" sz="2400" dirty="0" smtClean="0">
              <a:latin typeface="Arial" pitchFamily="34" charset="0"/>
              <a:cs typeface="Arial" pitchFamily="34" charset="0"/>
            </a:endParaRPr>
          </a:p>
          <a:p>
            <a:pPr algn="just"/>
            <a:r>
              <a:rPr lang="ro-RO" sz="2400" b="1" dirty="0" smtClean="0">
                <a:latin typeface="Arial" pitchFamily="34" charset="0"/>
                <a:cs typeface="Arial" pitchFamily="34" charset="0"/>
              </a:rPr>
              <a:t>training </a:t>
            </a:r>
            <a:r>
              <a:rPr lang="ro-RO" sz="2400" dirty="0" smtClean="0">
                <a:latin typeface="Arial" pitchFamily="34" charset="0"/>
                <a:cs typeface="Arial" pitchFamily="34" charset="0"/>
              </a:rPr>
              <a:t>în domeniul </a:t>
            </a:r>
            <a:r>
              <a:rPr lang="ro-RO" sz="2400" dirty="0" err="1" smtClean="0">
                <a:latin typeface="Arial" pitchFamily="34" charset="0"/>
                <a:cs typeface="Arial" pitchFamily="34" charset="0"/>
              </a:rPr>
              <a:t>antreprenoriatului</a:t>
            </a:r>
            <a:r>
              <a:rPr lang="ro-RO" sz="2400" dirty="0" smtClean="0">
                <a:latin typeface="Arial" pitchFamily="34" charset="0"/>
                <a:cs typeface="Arial" pitchFamily="34" charset="0"/>
              </a:rPr>
              <a:t> social</a:t>
            </a:r>
            <a:r>
              <a:rPr lang="ro-RO"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67544" y="476672"/>
            <a:ext cx="8229600" cy="1143000"/>
          </a:xfrm>
        </p:spPr>
        <p:txBody>
          <a:bodyPr>
            <a:normAutofit/>
          </a:bodyPr>
          <a:lstStyle/>
          <a:p>
            <a:pPr algn="ctr">
              <a:lnSpc>
                <a:spcPct val="150000"/>
              </a:lnSpc>
            </a:pPr>
            <a:r>
              <a:rPr lang="ro-RO" sz="2400" b="1" u="sng" dirty="0" smtClean="0">
                <a:solidFill>
                  <a:srgbClr val="0070C0"/>
                </a:solidFill>
                <a:latin typeface="Arial" pitchFamily="34" charset="0"/>
                <a:cs typeface="Arial" pitchFamily="34" charset="0"/>
              </a:rPr>
              <a:t>VI. ANALIZA SWOT </a:t>
            </a:r>
            <a:r>
              <a:rPr lang="en-US" sz="2400" b="1" u="sng" dirty="0" smtClean="0">
                <a:solidFill>
                  <a:srgbClr val="0070C0"/>
                </a:solidFill>
                <a:latin typeface="Arial" pitchFamily="34" charset="0"/>
                <a:cs typeface="Arial" pitchFamily="34" charset="0"/>
              </a:rPr>
              <a:t/>
            </a:r>
            <a:br>
              <a:rPr lang="en-US" sz="2400" b="1" u="sng" dirty="0" smtClean="0">
                <a:solidFill>
                  <a:srgbClr val="0070C0"/>
                </a:solidFill>
                <a:latin typeface="Arial" pitchFamily="34" charset="0"/>
                <a:cs typeface="Arial" pitchFamily="34" charset="0"/>
              </a:rPr>
            </a:br>
            <a:r>
              <a:rPr lang="ro-RO" sz="2400" b="1" u="sng" dirty="0" smtClean="0">
                <a:solidFill>
                  <a:srgbClr val="0070C0"/>
                </a:solidFill>
                <a:latin typeface="Arial" pitchFamily="34" charset="0"/>
                <a:cs typeface="Arial" pitchFamily="34" charset="0"/>
              </a:rPr>
              <a:t>PENTRU </a:t>
            </a:r>
            <a:r>
              <a:rPr lang="ro-RO" sz="2400" b="1" u="sng" dirty="0" smtClean="0">
                <a:solidFill>
                  <a:srgbClr val="0070C0"/>
                </a:solidFill>
                <a:latin typeface="Arial" pitchFamily="34" charset="0"/>
                <a:cs typeface="Arial" pitchFamily="34" charset="0"/>
              </a:rPr>
              <a:t>PRIORITIZAREA </a:t>
            </a:r>
            <a:r>
              <a:rPr lang="ro-RO" sz="2400" b="1" u="sng" dirty="0" smtClean="0">
                <a:solidFill>
                  <a:srgbClr val="0070C0"/>
                </a:solidFill>
                <a:latin typeface="Arial" pitchFamily="34" charset="0"/>
                <a:cs typeface="Arial" pitchFamily="34" charset="0"/>
              </a:rPr>
              <a:t>INTERVENŢIILOR</a:t>
            </a:r>
            <a:endParaRPr lang="en-US" sz="24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323528" y="1772816"/>
            <a:ext cx="8568952" cy="4824536"/>
          </a:xfrm>
        </p:spPr>
        <p:txBody>
          <a:bodyPr>
            <a:normAutofit fontScale="92500" lnSpcReduction="10000"/>
          </a:bodyPr>
          <a:lstStyle/>
          <a:p>
            <a:pPr lvl="0" algn="just">
              <a:buNone/>
            </a:pPr>
            <a:r>
              <a:rPr lang="ro-RO" sz="2200" b="1" dirty="0" smtClean="0">
                <a:solidFill>
                  <a:srgbClr val="0070C0"/>
                </a:solidFill>
                <a:latin typeface="Arial" pitchFamily="34" charset="0"/>
                <a:cs typeface="Arial" pitchFamily="34" charset="0"/>
              </a:rPr>
              <a:t>(W) Puncte slabe/ </a:t>
            </a:r>
            <a:r>
              <a:rPr lang="ro-RO" sz="2200" b="1" dirty="0" smtClean="0">
                <a:solidFill>
                  <a:srgbClr val="0070C0"/>
                </a:solidFill>
                <a:latin typeface="Arial" pitchFamily="34" charset="0"/>
                <a:cs typeface="Arial" pitchFamily="34" charset="0"/>
              </a:rPr>
              <a:t>Vulnerabilităţi</a:t>
            </a:r>
            <a:endParaRPr lang="en-US" sz="2200" b="1" dirty="0" smtClean="0">
              <a:solidFill>
                <a:srgbClr val="0070C0"/>
              </a:solidFill>
              <a:latin typeface="Arial" pitchFamily="34" charset="0"/>
              <a:cs typeface="Arial" pitchFamily="34" charset="0"/>
            </a:endParaRPr>
          </a:p>
          <a:p>
            <a:pPr lvl="0" algn="just">
              <a:buNone/>
            </a:pPr>
            <a:endParaRPr lang="ro-RO" sz="1100" dirty="0" smtClean="0">
              <a:solidFill>
                <a:srgbClr val="0070C0"/>
              </a:solidFill>
              <a:latin typeface="Arial" pitchFamily="34" charset="0"/>
              <a:cs typeface="Arial" pitchFamily="34" charset="0"/>
            </a:endParaRPr>
          </a:p>
          <a:p>
            <a:pPr algn="just"/>
            <a:r>
              <a:rPr lang="ro-RO" sz="2200" b="1" dirty="0" smtClean="0">
                <a:latin typeface="Arial" pitchFamily="34" charset="0"/>
                <a:cs typeface="Arial" pitchFamily="34" charset="0"/>
              </a:rPr>
              <a:t>cunoaşterea </a:t>
            </a:r>
            <a:r>
              <a:rPr lang="ro-RO" sz="2200" b="1" dirty="0" smtClean="0">
                <a:latin typeface="Arial" pitchFamily="34" charset="0"/>
                <a:cs typeface="Arial" pitchFamily="34" charset="0"/>
              </a:rPr>
              <a:t>insuficientă a conceptu</a:t>
            </a:r>
            <a:r>
              <a:rPr lang="ro-RO" sz="2200" dirty="0" smtClean="0">
                <a:latin typeface="Arial" pitchFamily="34" charset="0"/>
                <a:cs typeface="Arial" pitchFamily="34" charset="0"/>
              </a:rPr>
              <a:t>lui de ES în rândul populaţiei;</a:t>
            </a:r>
            <a:endParaRPr lang="en-US" sz="2200" dirty="0" smtClean="0">
              <a:latin typeface="Arial" pitchFamily="34" charset="0"/>
              <a:cs typeface="Arial" pitchFamily="34" charset="0"/>
            </a:endParaRPr>
          </a:p>
          <a:p>
            <a:pPr algn="just"/>
            <a:r>
              <a:rPr lang="en-US" sz="2200" b="1" dirty="0" smtClean="0">
                <a:latin typeface="Arial" pitchFamily="34" charset="0"/>
                <a:cs typeface="Arial" pitchFamily="34" charset="0"/>
              </a:rPr>
              <a:t>s</a:t>
            </a:r>
            <a:r>
              <a:rPr lang="ro-RO" sz="2200" b="1" dirty="0" smtClean="0">
                <a:latin typeface="Arial" pitchFamily="34" charset="0"/>
                <a:cs typeface="Arial" pitchFamily="34" charset="0"/>
              </a:rPr>
              <a:t>laba cunoaştere a actelor normative </a:t>
            </a:r>
            <a:r>
              <a:rPr lang="ro-RO" sz="2200" dirty="0" smtClean="0">
                <a:latin typeface="Arial" pitchFamily="34" charset="0"/>
                <a:cs typeface="Arial" pitchFamily="34" charset="0"/>
              </a:rPr>
              <a:t>care reglementează </a:t>
            </a:r>
            <a:r>
              <a:rPr lang="en-US" sz="2200" dirty="0" smtClean="0">
                <a:latin typeface="Arial" pitchFamily="34" charset="0"/>
                <a:cs typeface="Arial" pitchFamily="34" charset="0"/>
              </a:rPr>
              <a:t>ES</a:t>
            </a:r>
            <a:r>
              <a:rPr lang="ro-RO" sz="2200" dirty="0" smtClean="0">
                <a:latin typeface="Arial" pitchFamily="34" charset="0"/>
                <a:cs typeface="Arial" pitchFamily="34" charset="0"/>
              </a:rPr>
              <a:t>;</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cunoaşterea </a:t>
            </a:r>
            <a:r>
              <a:rPr lang="ro-RO" sz="2200" b="1" dirty="0" smtClean="0">
                <a:latin typeface="Arial" pitchFamily="34" charset="0"/>
                <a:cs typeface="Arial" pitchFamily="34" charset="0"/>
              </a:rPr>
              <a:t>insuficientă a avantajelor </a:t>
            </a:r>
            <a:r>
              <a:rPr lang="ro-RO" sz="2200" dirty="0" smtClean="0">
                <a:latin typeface="Arial" pitchFamily="34" charset="0"/>
                <a:cs typeface="Arial" pitchFamily="34" charset="0"/>
              </a:rPr>
              <a:t>cooperativei ca formă de asociere;</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lipsă </a:t>
            </a:r>
            <a:r>
              <a:rPr lang="ro-RO" sz="2200" b="1" dirty="0" smtClean="0">
                <a:latin typeface="Arial" pitchFamily="34" charset="0"/>
                <a:cs typeface="Arial" pitchFamily="34" charset="0"/>
              </a:rPr>
              <a:t>de experienţă </a:t>
            </a:r>
            <a:r>
              <a:rPr lang="ro-RO" sz="2200" dirty="0" smtClean="0">
                <a:latin typeface="Arial" pitchFamily="34" charset="0"/>
                <a:cs typeface="Arial" pitchFamily="34" charset="0"/>
              </a:rPr>
              <a:t>în sectorul de afaceri;    </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capacitate </a:t>
            </a:r>
            <a:r>
              <a:rPr lang="ro-RO" sz="2200" b="1" dirty="0" smtClean="0">
                <a:latin typeface="Arial" pitchFamily="34" charset="0"/>
                <a:cs typeface="Arial" pitchFamily="34" charset="0"/>
              </a:rPr>
              <a:t>redusă de asumare </a:t>
            </a:r>
            <a:r>
              <a:rPr lang="ro-RO" sz="2200" dirty="0" smtClean="0">
                <a:latin typeface="Arial" pitchFamily="34" charset="0"/>
                <a:cs typeface="Arial" pitchFamily="34" charset="0"/>
              </a:rPr>
              <a:t>responsabilitate în managementul firmei şi de asumare a riscului; </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capacitate </a:t>
            </a:r>
            <a:r>
              <a:rPr lang="ro-RO" sz="2200" b="1" dirty="0" smtClean="0">
                <a:latin typeface="Arial" pitchFamily="34" charset="0"/>
                <a:cs typeface="Arial" pitchFamily="34" charset="0"/>
              </a:rPr>
              <a:t>comerciala redusă</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puţine </a:t>
            </a:r>
            <a:r>
              <a:rPr lang="ro-RO" sz="2200" b="1" dirty="0" smtClean="0">
                <a:latin typeface="Arial" pitchFamily="34" charset="0"/>
                <a:cs typeface="Arial" pitchFamily="34" charset="0"/>
              </a:rPr>
              <a:t>competenţe tehnice</a:t>
            </a:r>
            <a:r>
              <a:rPr lang="ro-RO" sz="2200" dirty="0" smtClean="0">
                <a:latin typeface="Arial" pitchFamily="34" charset="0"/>
                <a:cs typeface="Arial" pitchFamily="34" charset="0"/>
              </a:rPr>
              <a:t>;</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puţine </a:t>
            </a:r>
            <a:r>
              <a:rPr lang="ro-RO" sz="2200" b="1" dirty="0" smtClean="0">
                <a:latin typeface="Arial" pitchFamily="34" charset="0"/>
                <a:cs typeface="Arial" pitchFamily="34" charset="0"/>
              </a:rPr>
              <a:t>competenţe economice</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nivel </a:t>
            </a:r>
            <a:r>
              <a:rPr lang="ro-RO" sz="2200" b="1" dirty="0" smtClean="0">
                <a:latin typeface="Arial" pitchFamily="34" charset="0"/>
                <a:cs typeface="Arial" pitchFamily="34" charset="0"/>
              </a:rPr>
              <a:t>redus al capacităţii de producţie</a:t>
            </a:r>
            <a:r>
              <a:rPr lang="ro-RO" sz="2200" dirty="0" smtClean="0">
                <a:latin typeface="Arial" pitchFamily="34" charset="0"/>
                <a:cs typeface="Arial" pitchFamily="34" charset="0"/>
              </a:rPr>
              <a:t>;</a:t>
            </a:r>
            <a:endParaRPr lang="en-US" sz="2200" dirty="0" smtClean="0">
              <a:latin typeface="Arial" pitchFamily="34" charset="0"/>
              <a:cs typeface="Arial" pitchFamily="34" charset="0"/>
            </a:endParaRPr>
          </a:p>
          <a:p>
            <a:pPr algn="just"/>
            <a:r>
              <a:rPr lang="ro-RO" sz="2200" b="1" dirty="0" smtClean="0">
                <a:latin typeface="Arial" pitchFamily="34" charset="0"/>
                <a:cs typeface="Arial" pitchFamily="34" charset="0"/>
              </a:rPr>
              <a:t>lipsa </a:t>
            </a:r>
            <a:r>
              <a:rPr lang="ro-RO" sz="2200" b="1" dirty="0" smtClean="0">
                <a:latin typeface="Arial" pitchFamily="34" charset="0"/>
                <a:cs typeface="Arial" pitchFamily="34" charset="0"/>
              </a:rPr>
              <a:t>reţea de clienţi stabili</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pPr algn="just"/>
            <a:r>
              <a:rPr lang="ro-RO" sz="2200" dirty="0" smtClean="0">
                <a:latin typeface="Arial" pitchFamily="34" charset="0"/>
                <a:cs typeface="Arial" pitchFamily="34" charset="0"/>
              </a:rPr>
              <a:t>încă </a:t>
            </a:r>
            <a:r>
              <a:rPr lang="ro-RO" sz="2200" b="1" dirty="0" smtClean="0">
                <a:latin typeface="Arial" pitchFamily="34" charset="0"/>
                <a:cs typeface="Arial" pitchFamily="34" charset="0"/>
              </a:rPr>
              <a:t>nu sunt diversificate </a:t>
            </a:r>
            <a:r>
              <a:rPr lang="ro-RO" sz="2200" dirty="0" smtClean="0">
                <a:latin typeface="Arial" pitchFamily="34" charset="0"/>
                <a:cs typeface="Arial" pitchFamily="34" charset="0"/>
              </a:rPr>
              <a:t>serviciile/ activităţile întreprinderii sociale</a:t>
            </a:r>
            <a:r>
              <a:rPr lang="ro-RO" sz="2200" dirty="0" smtClean="0">
                <a:latin typeface="Arial" pitchFamily="34" charset="0"/>
                <a:cs typeface="Arial" pitchFamily="34" charset="0"/>
              </a:rPr>
              <a:t>.</a:t>
            </a:r>
            <a:endParaRPr lang="en-US" sz="22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548680"/>
            <a:ext cx="8229600" cy="1154392"/>
          </a:xfrm>
        </p:spPr>
        <p:txBody>
          <a:bodyPr>
            <a:normAutofit/>
          </a:bodyPr>
          <a:lstStyle/>
          <a:p>
            <a:pPr algn="ctr">
              <a:lnSpc>
                <a:spcPct val="150000"/>
              </a:lnSpc>
            </a:pPr>
            <a:r>
              <a:rPr lang="ro-RO" sz="2400" b="1" u="sng" dirty="0" smtClean="0">
                <a:solidFill>
                  <a:srgbClr val="0070C0"/>
                </a:solidFill>
                <a:latin typeface="Arial" pitchFamily="34" charset="0"/>
                <a:cs typeface="Arial" pitchFamily="34" charset="0"/>
              </a:rPr>
              <a:t>VI. ANALIZA SWOT </a:t>
            </a:r>
            <a:r>
              <a:rPr lang="en-US" sz="2400" b="1" u="sng" dirty="0" smtClean="0">
                <a:solidFill>
                  <a:srgbClr val="0070C0"/>
                </a:solidFill>
                <a:latin typeface="Arial" pitchFamily="34" charset="0"/>
                <a:cs typeface="Arial" pitchFamily="34" charset="0"/>
              </a:rPr>
              <a:t/>
            </a:r>
            <a:br>
              <a:rPr lang="en-US" sz="2400" b="1" u="sng" dirty="0" smtClean="0">
                <a:solidFill>
                  <a:srgbClr val="0070C0"/>
                </a:solidFill>
                <a:latin typeface="Arial" pitchFamily="34" charset="0"/>
                <a:cs typeface="Arial" pitchFamily="34" charset="0"/>
              </a:rPr>
            </a:br>
            <a:r>
              <a:rPr lang="ro-RO" sz="2400" b="1" u="sng" dirty="0" smtClean="0">
                <a:solidFill>
                  <a:srgbClr val="0070C0"/>
                </a:solidFill>
                <a:latin typeface="Arial" pitchFamily="34" charset="0"/>
                <a:cs typeface="Arial" pitchFamily="34" charset="0"/>
              </a:rPr>
              <a:t>PENTRU PRIORITIZAREA INTERVENŢIILOR</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395536" y="1844824"/>
            <a:ext cx="8424936" cy="4680520"/>
          </a:xfrm>
        </p:spPr>
        <p:txBody>
          <a:bodyPr>
            <a:normAutofit fontScale="92500" lnSpcReduction="20000"/>
          </a:bodyPr>
          <a:lstStyle/>
          <a:p>
            <a:pPr lvl="0">
              <a:buNone/>
            </a:pPr>
            <a:r>
              <a:rPr lang="ro-RO" sz="2000" b="1" dirty="0" smtClean="0">
                <a:solidFill>
                  <a:srgbClr val="0070C0"/>
                </a:solidFill>
                <a:latin typeface="Arial" pitchFamily="34" charset="0"/>
                <a:cs typeface="Arial" pitchFamily="34" charset="0"/>
              </a:rPr>
              <a:t>(</a:t>
            </a:r>
            <a:r>
              <a:rPr lang="ro-RO" sz="2200" b="1" dirty="0" smtClean="0">
                <a:solidFill>
                  <a:srgbClr val="0070C0"/>
                </a:solidFill>
                <a:latin typeface="Arial" pitchFamily="34" charset="0"/>
                <a:cs typeface="Arial" pitchFamily="34" charset="0"/>
              </a:rPr>
              <a:t>O) </a:t>
            </a:r>
            <a:r>
              <a:rPr lang="ro-RO" sz="2200" b="1" dirty="0" smtClean="0">
                <a:solidFill>
                  <a:srgbClr val="0070C0"/>
                </a:solidFill>
                <a:latin typeface="Arial" pitchFamily="34" charset="0"/>
                <a:cs typeface="Arial" pitchFamily="34" charset="0"/>
              </a:rPr>
              <a:t>Oportunităţi</a:t>
            </a:r>
            <a:endParaRPr lang="en-US" sz="2200" b="1" dirty="0" smtClean="0">
              <a:solidFill>
                <a:srgbClr val="0070C0"/>
              </a:solidFill>
              <a:latin typeface="Arial" pitchFamily="34" charset="0"/>
              <a:cs typeface="Arial" pitchFamily="34" charset="0"/>
            </a:endParaRPr>
          </a:p>
          <a:p>
            <a:pPr lvl="0">
              <a:buNone/>
            </a:pPr>
            <a:endParaRPr lang="ro-RO" sz="1100" dirty="0" smtClean="0">
              <a:solidFill>
                <a:srgbClr val="0070C0"/>
              </a:solidFill>
              <a:latin typeface="Arial" pitchFamily="34" charset="0"/>
              <a:cs typeface="Arial" pitchFamily="34" charset="0"/>
            </a:endParaRPr>
          </a:p>
          <a:p>
            <a:r>
              <a:rPr lang="ro-RO" sz="2200" b="1" dirty="0" smtClean="0">
                <a:latin typeface="Arial" pitchFamily="34" charset="0"/>
                <a:cs typeface="Arial" pitchFamily="34" charset="0"/>
              </a:rPr>
              <a:t>exemple </a:t>
            </a:r>
            <a:r>
              <a:rPr lang="ro-RO" sz="2200" b="1" dirty="0" smtClean="0">
                <a:latin typeface="Arial" pitchFamily="34" charset="0"/>
                <a:cs typeface="Arial" pitchFamily="34" charset="0"/>
              </a:rPr>
              <a:t>de bune practici </a:t>
            </a:r>
            <a:r>
              <a:rPr lang="ro-RO" sz="2200" dirty="0" smtClean="0">
                <a:latin typeface="Arial" pitchFamily="34" charset="0"/>
                <a:cs typeface="Arial" pitchFamily="34" charset="0"/>
              </a:rPr>
              <a:t>care pot fi transferate din ţările europene;</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criza </a:t>
            </a:r>
            <a:r>
              <a:rPr lang="ro-RO" sz="2200" b="1" dirty="0" smtClean="0">
                <a:latin typeface="Arial" pitchFamily="34" charset="0"/>
                <a:cs typeface="Arial" pitchFamily="34" charset="0"/>
              </a:rPr>
              <a:t>economică </a:t>
            </a:r>
            <a:r>
              <a:rPr lang="ro-RO" sz="2200" dirty="0" smtClean="0">
                <a:latin typeface="Arial" pitchFamily="34" charset="0"/>
                <a:cs typeface="Arial" pitchFamily="34" charset="0"/>
              </a:rPr>
              <a:t>globală; </a:t>
            </a:r>
            <a:endParaRPr lang="en-US" sz="2200" dirty="0" smtClean="0">
              <a:latin typeface="Arial" pitchFamily="34" charset="0"/>
              <a:cs typeface="Arial" pitchFamily="34" charset="0"/>
            </a:endParaRPr>
          </a:p>
          <a:p>
            <a:r>
              <a:rPr lang="ro-RO" sz="2200" dirty="0" smtClean="0">
                <a:latin typeface="Arial" pitchFamily="34" charset="0"/>
                <a:cs typeface="Arial" pitchFamily="34" charset="0"/>
              </a:rPr>
              <a:t>deschid </a:t>
            </a:r>
            <a:r>
              <a:rPr lang="ro-RO" sz="2200" b="1" dirty="0" smtClean="0">
                <a:latin typeface="Arial" pitchFamily="34" charset="0"/>
                <a:cs typeface="Arial" pitchFamily="34" charset="0"/>
              </a:rPr>
              <a:t>noi perspective pentru producătorul / lucrătorul </a:t>
            </a:r>
            <a:r>
              <a:rPr lang="ro-RO" sz="2200" dirty="0" smtClean="0">
                <a:latin typeface="Arial" pitchFamily="34" charset="0"/>
                <a:cs typeface="Arial" pitchFamily="34" charset="0"/>
              </a:rPr>
              <a:t>care poate adopta noi tehnologii care să îi permită să se treacă de la  practici tradiţionale la unele mai productive;</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posibilităţi </a:t>
            </a:r>
            <a:r>
              <a:rPr lang="ro-RO" sz="2200" b="1" dirty="0" smtClean="0">
                <a:latin typeface="Arial" pitchFamily="34" charset="0"/>
                <a:cs typeface="Arial" pitchFamily="34" charset="0"/>
              </a:rPr>
              <a:t>de </a:t>
            </a:r>
            <a:r>
              <a:rPr lang="ro-RO" sz="2200" dirty="0" smtClean="0">
                <a:latin typeface="Arial" pitchFamily="34" charset="0"/>
                <a:cs typeface="Arial" pitchFamily="34" charset="0"/>
              </a:rPr>
              <a:t>alte </a:t>
            </a:r>
            <a:r>
              <a:rPr lang="ro-RO" sz="2200" b="1" dirty="0" smtClean="0">
                <a:latin typeface="Arial" pitchFamily="34" charset="0"/>
                <a:cs typeface="Arial" pitchFamily="34" charset="0"/>
              </a:rPr>
              <a:t>parteneriate</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interes </a:t>
            </a:r>
            <a:r>
              <a:rPr lang="ro-RO" sz="2200" b="1" dirty="0" smtClean="0">
                <a:latin typeface="Arial" pitchFamily="34" charset="0"/>
                <a:cs typeface="Arial" pitchFamily="34" charset="0"/>
              </a:rPr>
              <a:t>şi sensibilitate </a:t>
            </a:r>
            <a:r>
              <a:rPr lang="ro-RO" sz="2200" dirty="0" smtClean="0">
                <a:latin typeface="Arial" pitchFamily="34" charset="0"/>
                <a:cs typeface="Arial" pitchFamily="34" charset="0"/>
              </a:rPr>
              <a:t>în ţară pentru economia socială;</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externalizare</a:t>
            </a:r>
            <a:r>
              <a:rPr lang="ro-RO" sz="2200" dirty="0" smtClean="0">
                <a:latin typeface="Arial" pitchFamily="34" charset="0"/>
                <a:cs typeface="Arial" pitchFamily="34" charset="0"/>
              </a:rPr>
              <a:t> </a:t>
            </a:r>
            <a:r>
              <a:rPr lang="ro-RO" sz="2200" dirty="0" smtClean="0">
                <a:latin typeface="Arial" pitchFamily="34" charset="0"/>
                <a:cs typeface="Arial" pitchFamily="34" charset="0"/>
              </a:rPr>
              <a:t>de servicii;                                                                               </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potenţial </a:t>
            </a:r>
            <a:r>
              <a:rPr lang="ro-RO" sz="2200" b="1" dirty="0" smtClean="0">
                <a:latin typeface="Arial" pitchFamily="34" charset="0"/>
                <a:cs typeface="Arial" pitchFamily="34" charset="0"/>
              </a:rPr>
              <a:t>de creştere, vizibilitate şi sensibilizare</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linii </a:t>
            </a:r>
            <a:r>
              <a:rPr lang="ro-RO" sz="2200" b="1" dirty="0" smtClean="0">
                <a:latin typeface="Arial" pitchFamily="34" charset="0"/>
                <a:cs typeface="Arial" pitchFamily="34" charset="0"/>
              </a:rPr>
              <a:t>noi de finanţare</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idei </a:t>
            </a:r>
            <a:r>
              <a:rPr lang="ro-RO" sz="2200" b="1" dirty="0" smtClean="0">
                <a:latin typeface="Arial" pitchFamily="34" charset="0"/>
                <a:cs typeface="Arial" pitchFamily="34" charset="0"/>
              </a:rPr>
              <a:t>de servicii noi</a:t>
            </a:r>
            <a:r>
              <a:rPr lang="ro-RO" sz="2200" dirty="0" smtClean="0">
                <a:latin typeface="Arial" pitchFamily="34" charset="0"/>
                <a:cs typeface="Arial" pitchFamily="34" charset="0"/>
              </a:rPr>
              <a:t>, de dezvoltat (spaţii verzi, curăţenie) </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implicare </a:t>
            </a:r>
            <a:r>
              <a:rPr lang="ro-RO" sz="2200" b="1" dirty="0" smtClean="0">
                <a:latin typeface="Arial" pitchFamily="34" charset="0"/>
                <a:cs typeface="Arial" pitchFamily="34" charset="0"/>
              </a:rPr>
              <a:t>voluntari</a:t>
            </a:r>
            <a:r>
              <a:rPr lang="ro-RO" sz="2200" dirty="0" smtClean="0">
                <a:latin typeface="Arial" pitchFamily="34" charset="0"/>
                <a:cs typeface="Arial" pitchFamily="34" charset="0"/>
              </a:rPr>
              <a:t>;                                                                                                         </a:t>
            </a:r>
            <a:endParaRPr lang="en-US" sz="2200" dirty="0" smtClean="0">
              <a:latin typeface="Arial" pitchFamily="34" charset="0"/>
              <a:cs typeface="Arial" pitchFamily="34" charset="0"/>
            </a:endParaRPr>
          </a:p>
          <a:p>
            <a:r>
              <a:rPr lang="ro-RO" sz="2200" b="1" dirty="0" smtClean="0">
                <a:latin typeface="Arial" pitchFamily="34" charset="0"/>
                <a:cs typeface="Arial" pitchFamily="34" charset="0"/>
              </a:rPr>
              <a:t>participare </a:t>
            </a:r>
            <a:r>
              <a:rPr lang="ro-RO" sz="2200" b="1" dirty="0" smtClean="0">
                <a:latin typeface="Arial" pitchFamily="34" charset="0"/>
                <a:cs typeface="Arial" pitchFamily="34" charset="0"/>
              </a:rPr>
              <a:t>la licitaţii </a:t>
            </a:r>
            <a:r>
              <a:rPr lang="ro-RO" sz="2200" dirty="0" smtClean="0">
                <a:latin typeface="Arial" pitchFamily="34" charset="0"/>
                <a:cs typeface="Arial" pitchFamily="34" charset="0"/>
              </a:rPr>
              <a:t>publice - pentru externalizare</a:t>
            </a:r>
            <a:endParaRPr lang="en-US" sz="22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539552" y="620688"/>
            <a:ext cx="8229600" cy="1143000"/>
          </a:xfrm>
        </p:spPr>
        <p:txBody>
          <a:bodyPr>
            <a:normAutofit/>
          </a:bodyPr>
          <a:lstStyle/>
          <a:p>
            <a:pPr algn="ctr">
              <a:lnSpc>
                <a:spcPct val="150000"/>
              </a:lnSpc>
            </a:pPr>
            <a:r>
              <a:rPr lang="ro-RO" sz="2400" b="1" u="sng" dirty="0" smtClean="0">
                <a:solidFill>
                  <a:srgbClr val="0070C0"/>
                </a:solidFill>
                <a:latin typeface="Arial" pitchFamily="34" charset="0"/>
                <a:cs typeface="Arial" pitchFamily="34" charset="0"/>
              </a:rPr>
              <a:t>VI. ANALIZA SWOT </a:t>
            </a:r>
            <a:r>
              <a:rPr lang="en-US" sz="2400" b="1" u="sng" dirty="0" smtClean="0">
                <a:solidFill>
                  <a:srgbClr val="0070C0"/>
                </a:solidFill>
                <a:latin typeface="Arial" pitchFamily="34" charset="0"/>
                <a:cs typeface="Arial" pitchFamily="34" charset="0"/>
              </a:rPr>
              <a:t/>
            </a:r>
            <a:br>
              <a:rPr lang="en-US" sz="2400" b="1" u="sng" dirty="0" smtClean="0">
                <a:solidFill>
                  <a:srgbClr val="0070C0"/>
                </a:solidFill>
                <a:latin typeface="Arial" pitchFamily="34" charset="0"/>
                <a:cs typeface="Arial" pitchFamily="34" charset="0"/>
              </a:rPr>
            </a:br>
            <a:r>
              <a:rPr lang="ro-RO" sz="2400" b="1" u="sng" dirty="0" smtClean="0">
                <a:solidFill>
                  <a:srgbClr val="0070C0"/>
                </a:solidFill>
                <a:latin typeface="Arial" pitchFamily="34" charset="0"/>
                <a:cs typeface="Arial" pitchFamily="34" charset="0"/>
              </a:rPr>
              <a:t>PENTRU PRIORITIZAREA INTERVENŢIILOR</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683568" y="1916832"/>
            <a:ext cx="7992888" cy="4267200"/>
          </a:xfrm>
        </p:spPr>
        <p:txBody>
          <a:bodyPr>
            <a:normAutofit/>
          </a:bodyPr>
          <a:lstStyle/>
          <a:p>
            <a:pPr lvl="0">
              <a:buNone/>
            </a:pPr>
            <a:r>
              <a:rPr lang="ro-RO" sz="2000" b="1" dirty="0" smtClean="0">
                <a:solidFill>
                  <a:srgbClr val="0070C0"/>
                </a:solidFill>
                <a:latin typeface="Arial" pitchFamily="34" charset="0"/>
                <a:cs typeface="Arial" pitchFamily="34" charset="0"/>
              </a:rPr>
              <a:t>(T) </a:t>
            </a:r>
            <a:r>
              <a:rPr lang="ro-RO" sz="2000" b="1" dirty="0" smtClean="0">
                <a:solidFill>
                  <a:srgbClr val="0070C0"/>
                </a:solidFill>
                <a:latin typeface="Arial" pitchFamily="34" charset="0"/>
                <a:cs typeface="Arial" pitchFamily="34" charset="0"/>
              </a:rPr>
              <a:t>Ameninţări</a:t>
            </a:r>
            <a:endParaRPr lang="en-US" sz="2000" b="1" dirty="0" smtClean="0">
              <a:solidFill>
                <a:srgbClr val="0070C0"/>
              </a:solidFill>
              <a:latin typeface="Arial" pitchFamily="34" charset="0"/>
              <a:cs typeface="Arial" pitchFamily="34" charset="0"/>
            </a:endParaRPr>
          </a:p>
          <a:p>
            <a:pPr lvl="0">
              <a:buNone/>
            </a:pPr>
            <a:endParaRPr lang="en-US" sz="1000" dirty="0" smtClean="0">
              <a:solidFill>
                <a:srgbClr val="0070C0"/>
              </a:solidFill>
              <a:latin typeface="Arial" pitchFamily="34" charset="0"/>
              <a:cs typeface="Arial" pitchFamily="34" charset="0"/>
            </a:endParaRPr>
          </a:p>
          <a:p>
            <a:pPr algn="just"/>
            <a:r>
              <a:rPr lang="ro-RO" sz="2000" b="1" dirty="0" smtClean="0">
                <a:latin typeface="Arial" pitchFamily="34" charset="0"/>
                <a:cs typeface="Arial" pitchFamily="34" charset="0"/>
              </a:rPr>
              <a:t>legislaţia specifică insuficient definită</a:t>
            </a:r>
            <a:r>
              <a:rPr lang="ro-RO" sz="2000" dirty="0" smtClean="0">
                <a:latin typeface="Arial" pitchFamily="34" charset="0"/>
                <a:cs typeface="Arial" pitchFamily="34" charset="0"/>
              </a:rPr>
              <a:t>;</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criza economică </a:t>
            </a:r>
            <a:r>
              <a:rPr lang="ro-RO" sz="2000" dirty="0" smtClean="0">
                <a:latin typeface="Arial" pitchFamily="34" charset="0"/>
                <a:cs typeface="Arial" pitchFamily="34" charset="0"/>
              </a:rPr>
              <a:t>globală;</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riscul de a avea un număr mare de intermediari </a:t>
            </a:r>
            <a:r>
              <a:rPr lang="ro-RO" sz="2000" dirty="0" smtClean="0">
                <a:latin typeface="Arial" pitchFamily="34" charset="0"/>
                <a:cs typeface="Arial" pitchFamily="34" charset="0"/>
              </a:rPr>
              <a:t>în lanţul de </a:t>
            </a:r>
            <a:r>
              <a:rPr lang="ro-RO" sz="2000" dirty="0" err="1" smtClean="0">
                <a:latin typeface="Arial" pitchFamily="34" charset="0"/>
                <a:cs typeface="Arial" pitchFamily="34" charset="0"/>
              </a:rPr>
              <a:t>distributie</a:t>
            </a:r>
            <a:r>
              <a:rPr lang="ro-RO" sz="2000" dirty="0" smtClean="0">
                <a:latin typeface="Arial" pitchFamily="34" charset="0"/>
                <a:cs typeface="Arial" pitchFamily="34" charset="0"/>
              </a:rPr>
              <a:t>;</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riscul de a nu putea desface </a:t>
            </a:r>
            <a:r>
              <a:rPr lang="ro-RO" sz="2000" dirty="0" smtClean="0">
                <a:latin typeface="Arial" pitchFamily="34" charset="0"/>
                <a:cs typeface="Arial" pitchFamily="34" charset="0"/>
              </a:rPr>
              <a:t>produsele;</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lipsa clienţi</a:t>
            </a:r>
            <a:r>
              <a:rPr lang="ro-RO" sz="2000" dirty="0" smtClean="0">
                <a:latin typeface="Arial" pitchFamily="34" charset="0"/>
                <a:cs typeface="Arial" pitchFamily="34" charset="0"/>
              </a:rPr>
              <a:t>; </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risc de a nu putea stabili preţurile </a:t>
            </a:r>
            <a:r>
              <a:rPr lang="ro-RO" sz="2000" dirty="0" smtClean="0">
                <a:latin typeface="Arial" pitchFamily="34" charset="0"/>
                <a:cs typeface="Arial" pitchFamily="34" charset="0"/>
              </a:rPr>
              <a:t>în relaţie cu cumpărătorii;</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sustenabilitate</a:t>
            </a:r>
            <a:r>
              <a:rPr lang="ro-RO" sz="2000" dirty="0" smtClean="0">
                <a:latin typeface="Arial" pitchFamily="34" charset="0"/>
                <a:cs typeface="Arial" pitchFamily="34" charset="0"/>
              </a:rPr>
              <a:t> firmelor în absenţa unor linii de finanţare;  </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risc economic </a:t>
            </a:r>
            <a:r>
              <a:rPr lang="ro-RO" sz="2000" dirty="0" smtClean="0">
                <a:latin typeface="Arial" pitchFamily="34" charset="0"/>
                <a:cs typeface="Arial" pitchFamily="34" charset="0"/>
              </a:rPr>
              <a:t>pentru întreprindere; </a:t>
            </a:r>
            <a:endParaRPr lang="en-US" sz="2000" dirty="0" smtClean="0">
              <a:latin typeface="Arial" pitchFamily="34" charset="0"/>
              <a:cs typeface="Arial" pitchFamily="34" charset="0"/>
            </a:endParaRPr>
          </a:p>
          <a:p>
            <a:pPr algn="just"/>
            <a:r>
              <a:rPr lang="ro-RO" sz="2000" dirty="0" smtClean="0">
                <a:latin typeface="Arial" pitchFamily="34" charset="0"/>
                <a:cs typeface="Arial" pitchFamily="34" charset="0"/>
              </a:rPr>
              <a:t>capacitate beneficiari de a face faţă la activitatea propusă.</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a:t>
            </a:r>
            <a:r>
              <a:rPr lang="en-GB" dirty="0" smtClean="0"/>
              <a:t>.</a:t>
            </a:r>
            <a:r>
              <a:rPr lang="ro-RO" dirty="0" smtClean="0"/>
              <a:t>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352928" cy="648072"/>
          </a:xfrm>
        </p:spPr>
        <p:txBody>
          <a:bodyPr>
            <a:normAutofit/>
          </a:bodyPr>
          <a:lstStyle/>
          <a:p>
            <a:pPr algn="ctr"/>
            <a:r>
              <a:rPr lang="ro-RO" sz="2400" b="1" dirty="0" smtClean="0">
                <a:solidFill>
                  <a:srgbClr val="0070C0"/>
                </a:solidFill>
                <a:latin typeface="Arial" pitchFamily="34" charset="0"/>
                <a:cs typeface="Arial" pitchFamily="34" charset="0"/>
              </a:rPr>
              <a:t>VII. PROBLEME CHEIE IDENTIFICATE</a:t>
            </a:r>
            <a:endParaRPr lang="en-US" sz="2400" b="1"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251520" y="1412776"/>
            <a:ext cx="8496944" cy="5184576"/>
          </a:xfrm>
        </p:spPr>
        <p:txBody>
          <a:bodyPr>
            <a:noAutofit/>
          </a:bodyPr>
          <a:lstStyle/>
          <a:p>
            <a:pPr algn="just"/>
            <a:r>
              <a:rPr lang="ro-RO" sz="1900" b="1" dirty="0" smtClean="0">
                <a:latin typeface="Arial" pitchFamily="34" charset="0"/>
                <a:cs typeface="Arial" pitchFamily="34" charset="0"/>
              </a:rPr>
              <a:t>Absenţa </a:t>
            </a:r>
            <a:r>
              <a:rPr lang="ro-RO" sz="1900" b="1" dirty="0" smtClean="0">
                <a:latin typeface="Arial" pitchFamily="34" charset="0"/>
                <a:cs typeface="Arial" pitchFamily="34" charset="0"/>
              </a:rPr>
              <a:t>acţiunilor de promovare </a:t>
            </a:r>
            <a:r>
              <a:rPr lang="ro-RO" sz="1900" dirty="0" smtClean="0">
                <a:latin typeface="Arial" pitchFamily="34" charset="0"/>
                <a:cs typeface="Arial" pitchFamily="34" charset="0"/>
              </a:rPr>
              <a:t>a </a:t>
            </a:r>
            <a:r>
              <a:rPr lang="ro-RO" sz="1900" dirty="0" smtClean="0">
                <a:latin typeface="Arial" pitchFamily="34" charset="0"/>
                <a:cs typeface="Arial" pitchFamily="34" charset="0"/>
              </a:rPr>
              <a:t>parteneriatelor </a:t>
            </a:r>
            <a:r>
              <a:rPr lang="ro-RO" sz="1900" dirty="0" smtClean="0">
                <a:latin typeface="Arial" pitchFamily="34" charset="0"/>
                <a:cs typeface="Arial" pitchFamily="34" charset="0"/>
              </a:rPr>
              <a:t>între persoane pentru a forma ÎES, în special cooperative;</a:t>
            </a:r>
            <a:endParaRPr lang="en-US" sz="1900" dirty="0" smtClean="0">
              <a:latin typeface="Arial" pitchFamily="34" charset="0"/>
              <a:cs typeface="Arial" pitchFamily="34" charset="0"/>
            </a:endParaRPr>
          </a:p>
          <a:p>
            <a:pPr algn="just"/>
            <a:r>
              <a:rPr lang="en-US" sz="1900" b="1" dirty="0" smtClean="0">
                <a:latin typeface="Arial" pitchFamily="34" charset="0"/>
                <a:cs typeface="Arial" pitchFamily="34" charset="0"/>
              </a:rPr>
              <a:t>P</a:t>
            </a:r>
            <a:r>
              <a:rPr lang="ro-RO" sz="1900" b="1" dirty="0" err="1" smtClean="0">
                <a:latin typeface="Arial" pitchFamily="34" charset="0"/>
                <a:cs typeface="Arial" pitchFamily="34" charset="0"/>
              </a:rPr>
              <a:t>roceduri</a:t>
            </a:r>
            <a:r>
              <a:rPr lang="ro-RO" sz="1900" b="1" dirty="0" smtClean="0">
                <a:latin typeface="Arial" pitchFamily="34" charset="0"/>
                <a:cs typeface="Arial" pitchFamily="34" charset="0"/>
              </a:rPr>
              <a:t> administrative greoaie</a:t>
            </a:r>
            <a:r>
              <a:rPr lang="ro-RO" sz="1900" dirty="0" smtClean="0">
                <a:latin typeface="Arial" pitchFamily="34" charset="0"/>
                <a:cs typeface="Arial" pitchFamily="34" charset="0"/>
              </a:rPr>
              <a:t>;</a:t>
            </a:r>
            <a:endParaRPr lang="en-US" sz="1900" dirty="0" smtClean="0">
              <a:latin typeface="Arial" pitchFamily="34" charset="0"/>
              <a:cs typeface="Arial" pitchFamily="34" charset="0"/>
            </a:endParaRPr>
          </a:p>
          <a:p>
            <a:pPr algn="just"/>
            <a:r>
              <a:rPr lang="en-US" sz="1900" b="1" dirty="0" smtClean="0">
                <a:latin typeface="Arial" pitchFamily="34" charset="0"/>
                <a:cs typeface="Arial" pitchFamily="34" charset="0"/>
              </a:rPr>
              <a:t>E</a:t>
            </a:r>
            <a:r>
              <a:rPr lang="ro-RO" sz="1900" b="1" dirty="0" err="1" smtClean="0">
                <a:latin typeface="Arial" pitchFamily="34" charset="0"/>
                <a:cs typeface="Arial" pitchFamily="34" charset="0"/>
              </a:rPr>
              <a:t>xperienţă</a:t>
            </a:r>
            <a:r>
              <a:rPr lang="ro-RO" sz="1900" b="1" dirty="0" smtClean="0">
                <a:latin typeface="Arial" pitchFamily="34" charset="0"/>
                <a:cs typeface="Arial" pitchFamily="34" charset="0"/>
              </a:rPr>
              <a:t> redusă </a:t>
            </a:r>
            <a:r>
              <a:rPr lang="ro-RO" sz="1900" dirty="0" smtClean="0">
                <a:latin typeface="Arial" pitchFamily="34" charset="0"/>
                <a:cs typeface="Arial" pitchFamily="34" charset="0"/>
              </a:rPr>
              <a:t>în dezvoltarea afacerii şi mecanismele de business;</a:t>
            </a:r>
            <a:endParaRPr lang="en-US" sz="1900" dirty="0" smtClean="0">
              <a:latin typeface="Arial" pitchFamily="34" charset="0"/>
              <a:cs typeface="Arial" pitchFamily="34" charset="0"/>
            </a:endParaRPr>
          </a:p>
          <a:p>
            <a:pPr algn="just"/>
            <a:r>
              <a:rPr lang="ro-RO" sz="1900" b="1" dirty="0" smtClean="0">
                <a:latin typeface="Arial" pitchFamily="34" charset="0"/>
                <a:cs typeface="Arial" pitchFamily="34" charset="0"/>
              </a:rPr>
              <a:t>Sursele </a:t>
            </a:r>
            <a:r>
              <a:rPr lang="ro-RO" sz="1900" b="1" dirty="0" smtClean="0">
                <a:latin typeface="Arial" pitchFamily="34" charset="0"/>
                <a:cs typeface="Arial" pitchFamily="34" charset="0"/>
              </a:rPr>
              <a:t>de finanţare </a:t>
            </a:r>
            <a:r>
              <a:rPr lang="ro-RO" sz="1900" dirty="0" smtClean="0">
                <a:latin typeface="Arial" pitchFamily="34" charset="0"/>
                <a:cs typeface="Arial" pitchFamily="34" charset="0"/>
              </a:rPr>
              <a:t>pentru organizaţiile economiei sociale sunt </a:t>
            </a:r>
            <a:r>
              <a:rPr lang="ro-RO" sz="1900" b="1" dirty="0" smtClean="0">
                <a:latin typeface="Arial" pitchFamily="34" charset="0"/>
                <a:cs typeface="Arial" pitchFamily="34" charset="0"/>
              </a:rPr>
              <a:t>limitate</a:t>
            </a:r>
            <a:r>
              <a:rPr lang="ro-RO" sz="1900" dirty="0" smtClean="0">
                <a:latin typeface="Arial" pitchFamily="34" charset="0"/>
                <a:cs typeface="Arial" pitchFamily="34" charset="0"/>
              </a:rPr>
              <a:t>;</a:t>
            </a:r>
            <a:endParaRPr lang="en-US" sz="1900" dirty="0" smtClean="0">
              <a:latin typeface="Arial" pitchFamily="34" charset="0"/>
              <a:cs typeface="Arial" pitchFamily="34" charset="0"/>
            </a:endParaRPr>
          </a:p>
          <a:p>
            <a:pPr algn="just"/>
            <a:r>
              <a:rPr lang="ro-RO" sz="1900" dirty="0" smtClean="0">
                <a:latin typeface="Arial" pitchFamily="34" charset="0"/>
                <a:cs typeface="Arial" pitchFamily="34" charset="0"/>
              </a:rPr>
              <a:t>Majoritatea </a:t>
            </a:r>
            <a:r>
              <a:rPr lang="ro-RO" sz="1900" dirty="0" smtClean="0">
                <a:latin typeface="Arial" pitchFamily="34" charset="0"/>
                <a:cs typeface="Arial" pitchFamily="34" charset="0"/>
              </a:rPr>
              <a:t>proiectelor de ES, în prezent, sunt </a:t>
            </a:r>
            <a:r>
              <a:rPr lang="ro-RO" sz="1900" b="1" dirty="0" smtClean="0">
                <a:latin typeface="Arial" pitchFamily="34" charset="0"/>
                <a:cs typeface="Arial" pitchFamily="34" charset="0"/>
              </a:rPr>
              <a:t>lipsite de </a:t>
            </a:r>
            <a:r>
              <a:rPr lang="ro-RO" sz="1900" b="1" dirty="0" smtClean="0">
                <a:latin typeface="Arial" pitchFamily="34" charset="0"/>
                <a:cs typeface="Arial" pitchFamily="34" charset="0"/>
              </a:rPr>
              <a:t>sustenabilitate</a:t>
            </a:r>
            <a:r>
              <a:rPr lang="ro-RO" sz="1900" dirty="0" smtClean="0">
                <a:latin typeface="Arial" pitchFamily="34" charset="0"/>
                <a:cs typeface="Arial" pitchFamily="34" charset="0"/>
              </a:rPr>
              <a:t>;</a:t>
            </a:r>
            <a:endParaRPr lang="en-US" sz="1900" dirty="0" smtClean="0">
              <a:latin typeface="Arial" pitchFamily="34" charset="0"/>
              <a:cs typeface="Arial" pitchFamily="34" charset="0"/>
            </a:endParaRPr>
          </a:p>
          <a:p>
            <a:pPr algn="just"/>
            <a:r>
              <a:rPr lang="ro-RO" sz="1900" dirty="0" smtClean="0">
                <a:latin typeface="Arial" pitchFamily="34" charset="0"/>
                <a:cs typeface="Arial" pitchFamily="34" charset="0"/>
              </a:rPr>
              <a:t>Actorii </a:t>
            </a:r>
            <a:r>
              <a:rPr lang="ro-RO" sz="1900" dirty="0" smtClean="0">
                <a:latin typeface="Arial" pitchFamily="34" charset="0"/>
                <a:cs typeface="Arial" pitchFamily="34" charset="0"/>
              </a:rPr>
              <a:t>ES </a:t>
            </a:r>
            <a:r>
              <a:rPr lang="ro-RO" sz="1900" b="1" dirty="0" smtClean="0">
                <a:latin typeface="Arial" pitchFamily="34" charset="0"/>
                <a:cs typeface="Arial" pitchFamily="34" charset="0"/>
              </a:rPr>
              <a:t>nu au acces la instrumente de creditare </a:t>
            </a:r>
            <a:r>
              <a:rPr lang="ro-RO" sz="1900" dirty="0" smtClean="0">
                <a:latin typeface="Arial" pitchFamily="34" charset="0"/>
                <a:cs typeface="Arial" pitchFamily="34" charset="0"/>
              </a:rPr>
              <a:t>specializate;</a:t>
            </a:r>
            <a:endParaRPr lang="en-US" sz="1900" dirty="0" smtClean="0">
              <a:latin typeface="Arial" pitchFamily="34" charset="0"/>
              <a:cs typeface="Arial" pitchFamily="34" charset="0"/>
            </a:endParaRPr>
          </a:p>
          <a:p>
            <a:pPr algn="just"/>
            <a:r>
              <a:rPr lang="ro-RO" sz="1900" b="1" dirty="0" smtClean="0">
                <a:latin typeface="Arial" pitchFamily="34" charset="0"/>
                <a:cs typeface="Arial" pitchFamily="34" charset="0"/>
              </a:rPr>
              <a:t>Absenţa </a:t>
            </a:r>
            <a:r>
              <a:rPr lang="ro-RO" sz="1900" b="1" dirty="0" smtClean="0">
                <a:latin typeface="Arial" pitchFamily="34" charset="0"/>
                <a:cs typeface="Arial" pitchFamily="34" charset="0"/>
              </a:rPr>
              <a:t>serviciilor suport </a:t>
            </a:r>
            <a:r>
              <a:rPr lang="ro-RO" sz="1900" dirty="0" smtClean="0">
                <a:latin typeface="Arial" pitchFamily="34" charset="0"/>
                <a:cs typeface="Arial" pitchFamily="34" charset="0"/>
              </a:rPr>
              <a:t>de consultanţă şi formare adecvate</a:t>
            </a:r>
            <a:r>
              <a:rPr lang="en-US" sz="1900" dirty="0" smtClean="0">
                <a:latin typeface="Arial" pitchFamily="34" charset="0"/>
                <a:cs typeface="Arial" pitchFamily="34" charset="0"/>
              </a:rPr>
              <a:t>;</a:t>
            </a:r>
          </a:p>
          <a:p>
            <a:pPr algn="just"/>
            <a:r>
              <a:rPr lang="en-US" sz="1900" b="1" dirty="0" smtClean="0">
                <a:latin typeface="Arial" pitchFamily="34" charset="0"/>
                <a:cs typeface="Arial" pitchFamily="34" charset="0"/>
              </a:rPr>
              <a:t>D</a:t>
            </a:r>
            <a:r>
              <a:rPr lang="ro-RO" sz="1900" b="1" dirty="0" err="1" smtClean="0">
                <a:latin typeface="Arial" pitchFamily="34" charset="0"/>
                <a:cs typeface="Arial" pitchFamily="34" charset="0"/>
              </a:rPr>
              <a:t>ificultăţi</a:t>
            </a:r>
            <a:r>
              <a:rPr lang="ro-RO" sz="1900" b="1" dirty="0" smtClean="0">
                <a:latin typeface="Arial" pitchFamily="34" charset="0"/>
                <a:cs typeface="Arial" pitchFamily="34" charset="0"/>
              </a:rPr>
              <a:t> în a accesa pieţe</a:t>
            </a:r>
            <a:r>
              <a:rPr lang="en-US" sz="1900" b="1" dirty="0" smtClean="0">
                <a:latin typeface="Arial" pitchFamily="34" charset="0"/>
                <a:cs typeface="Arial" pitchFamily="34" charset="0"/>
              </a:rPr>
              <a:t> </a:t>
            </a:r>
            <a:r>
              <a:rPr lang="ro-RO" sz="1900" dirty="0" smtClean="0">
                <a:latin typeface="Arial" pitchFamily="34" charset="0"/>
                <a:cs typeface="Arial" pitchFamily="34" charset="0"/>
              </a:rPr>
              <a:t>din cauza dimensiunilor mici, a concurenţei exercitate de piaţa neagră în </a:t>
            </a:r>
            <a:r>
              <a:rPr lang="ro-RO" sz="1900" dirty="0" err="1" smtClean="0">
                <a:latin typeface="Arial" pitchFamily="34" charset="0"/>
                <a:cs typeface="Arial" pitchFamily="34" charset="0"/>
              </a:rPr>
              <a:t>mesteşuguri</a:t>
            </a:r>
            <a:r>
              <a:rPr lang="ro-RO" sz="1900" dirty="0" smtClean="0">
                <a:latin typeface="Arial" pitchFamily="34" charset="0"/>
                <a:cs typeface="Arial" pitchFamily="34" charset="0"/>
              </a:rPr>
              <a:t>, produse alimentare tradiţionale, a lipsei de expertiză  şi a resurselor de marketing şi promovare;</a:t>
            </a:r>
          </a:p>
          <a:p>
            <a:pPr algn="just"/>
            <a:r>
              <a:rPr lang="ro-RO" sz="1900" b="1" dirty="0" smtClean="0">
                <a:latin typeface="Arial" pitchFamily="34" charset="0"/>
                <a:cs typeface="Arial" pitchFamily="34" charset="0"/>
              </a:rPr>
              <a:t>Inexistenţa </a:t>
            </a:r>
            <a:r>
              <a:rPr lang="ro-RO" sz="1900" b="1" dirty="0" smtClean="0">
                <a:latin typeface="Arial" pitchFamily="34" charset="0"/>
                <a:cs typeface="Arial" pitchFamily="34" charset="0"/>
              </a:rPr>
              <a:t>unei pieţe reale de servicii </a:t>
            </a:r>
            <a:r>
              <a:rPr lang="en-US" sz="1900" dirty="0" smtClean="0">
                <a:latin typeface="Arial" pitchFamily="34" charset="0"/>
                <a:cs typeface="Arial" pitchFamily="34" charset="0"/>
              </a:rPr>
              <a:t>î</a:t>
            </a:r>
            <a:r>
              <a:rPr lang="ro-RO" sz="1900" dirty="0" smtClean="0">
                <a:latin typeface="Arial" pitchFamily="34" charset="0"/>
                <a:cs typeface="Arial" pitchFamily="34" charset="0"/>
              </a:rPr>
              <a:t>n care autorităţile publice locale să cumpere servicii de la furnizorii privaţi, actori ai ES;</a:t>
            </a:r>
            <a:endParaRPr lang="en-US" sz="1900" dirty="0" smtClean="0">
              <a:latin typeface="Arial" pitchFamily="34" charset="0"/>
              <a:cs typeface="Arial" pitchFamily="34" charset="0"/>
            </a:endParaRPr>
          </a:p>
          <a:p>
            <a:pPr algn="just"/>
            <a:r>
              <a:rPr lang="ro-RO" sz="1900" b="1" dirty="0" smtClean="0">
                <a:latin typeface="Arial" pitchFamily="34" charset="0"/>
                <a:cs typeface="Arial" pitchFamily="34" charset="0"/>
              </a:rPr>
              <a:t>Lipsa </a:t>
            </a:r>
            <a:r>
              <a:rPr lang="ro-RO" sz="1900" b="1" dirty="0" smtClean="0">
                <a:latin typeface="Arial" pitchFamily="34" charset="0"/>
                <a:cs typeface="Arial" pitchFamily="34" charset="0"/>
              </a:rPr>
              <a:t>unor reţele </a:t>
            </a:r>
            <a:r>
              <a:rPr lang="ro-RO" sz="1900" dirty="0" smtClean="0">
                <a:latin typeface="Arial" pitchFamily="34" charset="0"/>
                <a:cs typeface="Arial" pitchFamily="34" charset="0"/>
              </a:rPr>
              <a:t>sau acoperirea geografică limitată a reţelelor </a:t>
            </a:r>
            <a:r>
              <a:rPr lang="ro-RO" sz="1900" dirty="0" smtClean="0">
                <a:latin typeface="Arial" pitchFamily="34" charset="0"/>
                <a:cs typeface="Arial" pitchFamily="34" charset="0"/>
              </a:rPr>
              <a:t>existente</a:t>
            </a:r>
            <a:endParaRPr lang="en-US" sz="19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algn="ctr" eaLnBrk="1" hangingPunct="1">
              <a:spcAft>
                <a:spcPts val="1000"/>
              </a:spcAft>
            </a:pPr>
            <a:r>
              <a:rPr lang="ro-RO" sz="2000" b="1" smtClean="0">
                <a:solidFill>
                  <a:schemeClr val="tx1"/>
                </a:solidFill>
                <a:latin typeface="Arial" pitchFamily="34" charset="0"/>
              </a:rPr>
              <a:t/>
            </a:r>
            <a:br>
              <a:rPr lang="ro-RO" sz="2000" b="1" smtClean="0">
                <a:solidFill>
                  <a:schemeClr val="tx1"/>
                </a:solidFill>
                <a:latin typeface="Arial" pitchFamily="34" charset="0"/>
              </a:rPr>
            </a:br>
            <a:r>
              <a:rPr lang="ro-RO" sz="2000" b="1" smtClean="0">
                <a:solidFill>
                  <a:schemeClr val="tx1"/>
                </a:solidFill>
                <a:latin typeface="Arial" pitchFamily="34" charset="0"/>
              </a:rPr>
              <a:t/>
            </a:r>
            <a:br>
              <a:rPr lang="ro-RO" sz="2000" b="1" smtClean="0">
                <a:solidFill>
                  <a:schemeClr val="tx1"/>
                </a:solidFill>
                <a:latin typeface="Arial" pitchFamily="34" charset="0"/>
              </a:rPr>
            </a:br>
            <a:r>
              <a:rPr lang="ro-RO" sz="2000" b="1" smtClean="0">
                <a:solidFill>
                  <a:schemeClr val="tx1"/>
                </a:solidFill>
                <a:latin typeface="Arial" pitchFamily="34" charset="0"/>
              </a:rPr>
              <a:t/>
            </a:r>
            <a:br>
              <a:rPr lang="ro-RO" sz="2000" b="1" smtClean="0">
                <a:solidFill>
                  <a:schemeClr val="tx1"/>
                </a:solidFill>
                <a:latin typeface="Arial" pitchFamily="34" charset="0"/>
              </a:rPr>
            </a:br>
            <a:endParaRPr lang="en-US" smtClean="0"/>
          </a:p>
        </p:txBody>
      </p:sp>
      <p:sp>
        <p:nvSpPr>
          <p:cNvPr id="28675" name="Content Placeholder 2"/>
          <p:cNvSpPr>
            <a:spLocks noGrp="1"/>
          </p:cNvSpPr>
          <p:nvPr>
            <p:ph idx="1"/>
          </p:nvPr>
        </p:nvSpPr>
        <p:spPr/>
        <p:txBody>
          <a:bodyPr>
            <a:normAutofit lnSpcReduction="10000"/>
          </a:bodyPr>
          <a:lstStyle/>
          <a:p>
            <a:pPr algn="ctr" eaLnBrk="1" hangingPunct="1">
              <a:buFont typeface="Wingdings" pitchFamily="2" charset="2"/>
              <a:buNone/>
            </a:pPr>
            <a:endParaRPr lang="ro-RO" sz="4000" dirty="0" smtClean="0"/>
          </a:p>
          <a:p>
            <a:pPr algn="ctr" eaLnBrk="1" hangingPunct="1">
              <a:buFont typeface="Wingdings" pitchFamily="2" charset="2"/>
              <a:buNone/>
            </a:pPr>
            <a:r>
              <a:rPr lang="ro-RO" sz="4000" dirty="0" smtClean="0">
                <a:solidFill>
                  <a:srgbClr val="0070C0"/>
                </a:solidFill>
              </a:rPr>
              <a:t>VĂ MULŢUMIM PENTRU ATENŢIE!</a:t>
            </a:r>
            <a:r>
              <a:rPr lang="it-IT" sz="4000" b="1" dirty="0" smtClean="0">
                <a:solidFill>
                  <a:srgbClr val="0070C0"/>
                </a:solidFill>
                <a:latin typeface="Arial" pitchFamily="34" charset="0"/>
              </a:rPr>
              <a:t> </a:t>
            </a:r>
            <a:endParaRPr lang="ro-RO" sz="4000" b="1" dirty="0" smtClean="0">
              <a:solidFill>
                <a:srgbClr val="0070C0"/>
              </a:solidFill>
              <a:latin typeface="Arial" pitchFamily="34" charset="0"/>
            </a:endParaRPr>
          </a:p>
          <a:p>
            <a:pPr algn="ctr" eaLnBrk="1" hangingPunct="1">
              <a:buFont typeface="Wingdings" pitchFamily="2" charset="2"/>
              <a:buNone/>
            </a:pPr>
            <a:endParaRPr lang="ro-RO" sz="4000" b="1" dirty="0" smtClean="0">
              <a:latin typeface="Arial" pitchFamily="34" charset="0"/>
            </a:endParaRPr>
          </a:p>
          <a:p>
            <a:pPr eaLnBrk="1" hangingPunct="1">
              <a:buFont typeface="Wingdings" pitchFamily="2" charset="2"/>
              <a:buNone/>
            </a:pPr>
            <a:r>
              <a:rPr lang="ro-RO" sz="2000" b="1" dirty="0" smtClean="0">
                <a:solidFill>
                  <a:srgbClr val="0070C0"/>
                </a:solidFill>
                <a:latin typeface="Arial" pitchFamily="34" charset="0"/>
              </a:rPr>
              <a:t>Direcţia generală asistenţă socială</a:t>
            </a:r>
          </a:p>
          <a:p>
            <a:pPr eaLnBrk="1" hangingPunct="1">
              <a:buFont typeface="Wingdings" pitchFamily="2" charset="2"/>
              <a:buNone/>
            </a:pPr>
            <a:r>
              <a:rPr lang="ro-RO" sz="2000" b="1" dirty="0" smtClean="0">
                <a:solidFill>
                  <a:srgbClr val="0070C0"/>
                </a:solidFill>
                <a:latin typeface="Arial" pitchFamily="34" charset="0"/>
              </a:rPr>
              <a:t>Tel. 021 315 71 43</a:t>
            </a:r>
          </a:p>
          <a:p>
            <a:pPr eaLnBrk="1" hangingPunct="1">
              <a:buFont typeface="Wingdings" pitchFamily="2" charset="2"/>
              <a:buNone/>
            </a:pPr>
            <a:r>
              <a:rPr lang="ro-RO" sz="2000" b="1" dirty="0" err="1" smtClean="0">
                <a:solidFill>
                  <a:srgbClr val="0070C0"/>
                </a:solidFill>
                <a:latin typeface="Arial" pitchFamily="34" charset="0"/>
              </a:rPr>
              <a:t>www.mmuncii.ro</a:t>
            </a:r>
            <a:r>
              <a:rPr lang="ro-RO" sz="2000" b="1" dirty="0" smtClean="0">
                <a:solidFill>
                  <a:srgbClr val="0070C0"/>
                </a:solidFill>
                <a:latin typeface="Arial" pitchFamily="34" charset="0"/>
              </a:rPr>
              <a:t> </a:t>
            </a:r>
            <a:r>
              <a:rPr lang="ro-RO" sz="4000" b="1" dirty="0" smtClean="0">
                <a:latin typeface="Arial" pitchFamily="34" charset="0"/>
              </a:rPr>
              <a:t/>
            </a:r>
            <a:br>
              <a:rPr lang="ro-RO" sz="4000" b="1" dirty="0" smtClean="0">
                <a:latin typeface="Arial" pitchFamily="34" charset="0"/>
              </a:rPr>
            </a:br>
            <a:endParaRPr lang="en-US" sz="4000" dirty="0" smtClean="0"/>
          </a:p>
        </p:txBody>
      </p:sp>
      <p:sp>
        <p:nvSpPr>
          <p:cNvPr id="28676" name="Footer Placeholder 3"/>
          <p:cNvSpPr>
            <a:spLocks noGrp="1"/>
          </p:cNvSpPr>
          <p:nvPr>
            <p:ph type="ftr" sz="quarter" idx="11"/>
          </p:nvPr>
        </p:nvSpPr>
        <p:spPr>
          <a:noFill/>
        </p:spPr>
        <p:txBody>
          <a:bodyPr/>
          <a:lstStyle/>
          <a:p>
            <a:pPr algn="ctr"/>
            <a:r>
              <a:rPr lang="ro-RO" dirty="0" smtClean="0"/>
              <a:t>31</a:t>
            </a:r>
            <a:r>
              <a:rPr lang="en-GB" dirty="0" smtClean="0"/>
              <a:t>.</a:t>
            </a:r>
            <a:r>
              <a:rPr lang="ro-RO" dirty="0" smtClean="0"/>
              <a:t>10</a:t>
            </a:r>
            <a:r>
              <a:rPr lang="en-GB" dirty="0" smtClean="0"/>
              <a:t>.2012</a:t>
            </a:r>
          </a:p>
        </p:txBody>
      </p:sp>
      <p:sp>
        <p:nvSpPr>
          <p:cNvPr id="28677" name="Slide Number Placeholder 4"/>
          <p:cNvSpPr>
            <a:spLocks noGrp="1"/>
          </p:cNvSpPr>
          <p:nvPr>
            <p:ph type="sldNum" sz="quarter" idx="12"/>
          </p:nvPr>
        </p:nvSpPr>
        <p:spPr>
          <a:noFill/>
        </p:spPr>
        <p:txBody>
          <a:bodyPr/>
          <a:lstStyle/>
          <a:p>
            <a:fld id="{5B58763B-92FF-4882-B433-EA53A6DE387B}" type="slidenum">
              <a:rPr lang="en-GB" smtClean="0"/>
              <a:pPr/>
              <a:t>17</a:t>
            </a:fld>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11560" y="836712"/>
            <a:ext cx="8029575" cy="900112"/>
          </a:xfrm>
        </p:spPr>
        <p:txBody>
          <a:bodyPr/>
          <a:lstStyle/>
          <a:p>
            <a:pPr algn="ctr" eaLnBrk="1" hangingPunct="1"/>
            <a:r>
              <a:rPr lang="ro-RO" sz="2400" b="1" dirty="0" smtClean="0">
                <a:solidFill>
                  <a:srgbClr val="0070C0"/>
                </a:solidFill>
                <a:latin typeface="Arial" pitchFamily="34" charset="0"/>
              </a:rPr>
              <a:t>GRUPUL DE LUCRU PRIVIND</a:t>
            </a:r>
            <a:r>
              <a:rPr lang="en-US" sz="2400" b="1" dirty="0" smtClean="0">
                <a:solidFill>
                  <a:srgbClr val="0070C0"/>
                </a:solidFill>
                <a:latin typeface="Arial" pitchFamily="34" charset="0"/>
              </a:rPr>
              <a:t> </a:t>
            </a:r>
            <a:r>
              <a:rPr lang="en-US" sz="2400" b="1" dirty="0" smtClean="0">
                <a:solidFill>
                  <a:srgbClr val="0070C0"/>
                </a:solidFill>
                <a:latin typeface="Arial" pitchFamily="34" charset="0"/>
              </a:rPr>
              <a:t/>
            </a:r>
            <a:br>
              <a:rPr lang="en-US" sz="2400" b="1" dirty="0" smtClean="0">
                <a:solidFill>
                  <a:srgbClr val="0070C0"/>
                </a:solidFill>
                <a:latin typeface="Arial" pitchFamily="34" charset="0"/>
              </a:rPr>
            </a:br>
            <a:r>
              <a:rPr lang="en-US" sz="2400" b="1" dirty="0" smtClean="0">
                <a:solidFill>
                  <a:srgbClr val="0070C0"/>
                </a:solidFill>
                <a:latin typeface="Arial" pitchFamily="34" charset="0"/>
              </a:rPr>
              <a:t>ANTREPRENORIATUL </a:t>
            </a:r>
            <a:r>
              <a:rPr lang="ro-RO" sz="2400" b="1" dirty="0" smtClean="0">
                <a:solidFill>
                  <a:srgbClr val="0070C0"/>
                </a:solidFill>
                <a:latin typeface="Arial" pitchFamily="34" charset="0"/>
              </a:rPr>
              <a:t>ŞI ECONOMIA SOCIALĂ </a:t>
            </a:r>
            <a:endParaRPr lang="en-US" dirty="0" smtClean="0">
              <a:solidFill>
                <a:srgbClr val="0070C0"/>
              </a:solidFill>
            </a:endParaRPr>
          </a:p>
        </p:txBody>
      </p:sp>
      <p:sp>
        <p:nvSpPr>
          <p:cNvPr id="4099" name="Content Placeholder 2"/>
          <p:cNvSpPr>
            <a:spLocks noGrp="1"/>
          </p:cNvSpPr>
          <p:nvPr>
            <p:ph idx="1"/>
          </p:nvPr>
        </p:nvSpPr>
        <p:spPr/>
        <p:txBody>
          <a:bodyPr/>
          <a:lstStyle/>
          <a:p>
            <a:pPr marL="0" indent="0" algn="just" eaLnBrk="1" hangingPunct="1">
              <a:spcBef>
                <a:spcPct val="0"/>
              </a:spcBef>
              <a:buClrTx/>
              <a:buFont typeface="Wingdings" pitchFamily="2" charset="2"/>
              <a:buNone/>
              <a:tabLst>
                <a:tab pos="-57150" algn="l"/>
              </a:tabLst>
            </a:pPr>
            <a:r>
              <a:rPr lang="ro-RO" sz="2400" b="1" dirty="0" smtClean="0">
                <a:latin typeface="Arial" pitchFamily="34" charset="0"/>
                <a:cs typeface="Times New Roman" pitchFamily="18" charset="0"/>
              </a:rPr>
              <a:t>Coordonator: </a:t>
            </a:r>
            <a:r>
              <a:rPr lang="ro-RO" sz="2400" dirty="0" smtClean="0">
                <a:latin typeface="Arial" pitchFamily="34" charset="0"/>
                <a:cs typeface="Times New Roman" pitchFamily="18" charset="0"/>
              </a:rPr>
              <a:t>Elena DOBRE, director adjunct, Direcţia Servicii Sociale şi Incluziune Socială, MMFPS</a:t>
            </a:r>
            <a:endParaRPr lang="en-US" sz="2400" dirty="0" smtClean="0">
              <a:latin typeface="Arial" pitchFamily="34" charset="0"/>
              <a:cs typeface="Times New Roman" pitchFamily="18" charset="0"/>
            </a:endParaRPr>
          </a:p>
          <a:p>
            <a:pPr marL="0" indent="0" algn="just" eaLnBrk="1" hangingPunct="1">
              <a:spcBef>
                <a:spcPct val="0"/>
              </a:spcBef>
              <a:buClrTx/>
              <a:buFont typeface="Wingdings" pitchFamily="2" charset="2"/>
              <a:buNone/>
              <a:tabLst>
                <a:tab pos="-57150" algn="l"/>
              </a:tabLst>
            </a:pPr>
            <a:endParaRPr lang="en-US" sz="2400" dirty="0" smtClean="0">
              <a:latin typeface="Arial" pitchFamily="34" charset="0"/>
            </a:endParaRPr>
          </a:p>
          <a:p>
            <a:pPr marL="0" indent="0" algn="just">
              <a:spcBef>
                <a:spcPct val="0"/>
              </a:spcBef>
              <a:buClrTx/>
              <a:buFont typeface="Wingdings" pitchFamily="2" charset="2"/>
              <a:buNone/>
              <a:tabLst>
                <a:tab pos="-57150" algn="l"/>
              </a:tabLst>
            </a:pPr>
            <a:r>
              <a:rPr lang="ro-RO" sz="2400" b="1" dirty="0" smtClean="0">
                <a:latin typeface="Arial" pitchFamily="34" charset="0"/>
                <a:cs typeface="Times New Roman" pitchFamily="18" charset="0"/>
              </a:rPr>
              <a:t>Coordonator supleant</a:t>
            </a:r>
            <a:r>
              <a:rPr lang="ro-RO" sz="2400" dirty="0" smtClean="0">
                <a:latin typeface="Arial" pitchFamily="34" charset="0"/>
                <a:cs typeface="Times New Roman" pitchFamily="18" charset="0"/>
              </a:rPr>
              <a:t>: Ionel IORGA, director general, Institutul Naţional de Cercetare – Dezvoltare pentru Protecţia Muncii – I.N.C.D.P.M. “Alexandru Darabont” – Bucureşti</a:t>
            </a:r>
            <a:r>
              <a:rPr lang="en-US" sz="2400" dirty="0" smtClean="0">
                <a:latin typeface="Arial" pitchFamily="34" charset="0"/>
              </a:rPr>
              <a:t> </a:t>
            </a:r>
            <a:endParaRPr lang="ro-RO" sz="2400" dirty="0" smtClean="0">
              <a:latin typeface="Arial" pitchFamily="34" charset="0"/>
            </a:endParaRPr>
          </a:p>
          <a:p>
            <a:pPr marL="0" indent="0" algn="just">
              <a:spcBef>
                <a:spcPct val="0"/>
              </a:spcBef>
              <a:buClrTx/>
              <a:buFont typeface="Wingdings" pitchFamily="2" charset="2"/>
              <a:buNone/>
              <a:tabLst>
                <a:tab pos="-57150" algn="l"/>
              </a:tabLst>
            </a:pPr>
            <a:endParaRPr lang="ro-RO" sz="2400" dirty="0" smtClean="0">
              <a:latin typeface="Arial" pitchFamily="34" charset="0"/>
            </a:endParaRPr>
          </a:p>
          <a:p>
            <a:pPr marL="0" indent="0" algn="just">
              <a:spcBef>
                <a:spcPct val="0"/>
              </a:spcBef>
              <a:buFont typeface="Wingdings" pitchFamily="2" charset="2"/>
              <a:buNone/>
              <a:tabLst>
                <a:tab pos="-57150" algn="l"/>
              </a:tabLst>
            </a:pPr>
            <a:r>
              <a:rPr lang="ro-RO" sz="2400" b="1" dirty="0" smtClean="0">
                <a:latin typeface="Arial" pitchFamily="34" charset="0"/>
              </a:rPr>
              <a:t>Coordonator tehnic</a:t>
            </a:r>
            <a:r>
              <a:rPr lang="ro-RO" sz="2400" dirty="0" smtClean="0">
                <a:latin typeface="Arial" pitchFamily="34" charset="0"/>
              </a:rPr>
              <a:t>: Olivia RUSANDU, manager public, DGAS, MMFPS</a:t>
            </a:r>
            <a:endParaRPr lang="en-US" sz="2400" dirty="0" smtClean="0"/>
          </a:p>
        </p:txBody>
      </p:sp>
      <p:sp>
        <p:nvSpPr>
          <p:cNvPr id="4100" name="Footer Placeholder 3"/>
          <p:cNvSpPr>
            <a:spLocks noGrp="1"/>
          </p:cNvSpPr>
          <p:nvPr>
            <p:ph type="ftr" sz="quarter" idx="11"/>
          </p:nvPr>
        </p:nvSpPr>
        <p:spPr>
          <a:noFill/>
        </p:spPr>
        <p:txBody>
          <a:bodyPr/>
          <a:lstStyle/>
          <a:p>
            <a:pPr algn="ctr"/>
            <a:r>
              <a:rPr lang="en-GB" dirty="0" smtClean="0"/>
              <a:t>31.10.2012</a:t>
            </a:r>
          </a:p>
        </p:txBody>
      </p:sp>
      <p:sp>
        <p:nvSpPr>
          <p:cNvPr id="4101" name="Slide Number Placeholder 4"/>
          <p:cNvSpPr>
            <a:spLocks noGrp="1"/>
          </p:cNvSpPr>
          <p:nvPr>
            <p:ph type="sldNum" sz="quarter" idx="12"/>
          </p:nvPr>
        </p:nvSpPr>
        <p:spPr>
          <a:noFill/>
        </p:spPr>
        <p:txBody>
          <a:bodyPr/>
          <a:lstStyle/>
          <a:p>
            <a:fld id="{240BE12B-87F0-4D8A-B644-59215B74438A}" type="slidenum">
              <a:rPr lang="en-GB" smtClean="0"/>
              <a:pPr/>
              <a:t>2</a:t>
            </a:fld>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001000" cy="1179984"/>
          </a:xfrm>
        </p:spPr>
        <p:txBody>
          <a:bodyPr>
            <a:normAutofit/>
          </a:bodyPr>
          <a:lstStyle/>
          <a:p>
            <a:pPr algn="ctr">
              <a:lnSpc>
                <a:spcPct val="150000"/>
              </a:lnSpc>
            </a:pPr>
            <a:r>
              <a:rPr lang="ro-RO" sz="2400" b="1" dirty="0" smtClean="0">
                <a:solidFill>
                  <a:srgbClr val="0070C0"/>
                </a:solidFill>
                <a:latin typeface="Arial" pitchFamily="34" charset="0"/>
                <a:cs typeface="Arial" pitchFamily="34" charset="0"/>
              </a:rPr>
              <a:t>Anali</a:t>
            </a:r>
            <a:r>
              <a:rPr lang="en-US" sz="2400" b="1" dirty="0" smtClean="0">
                <a:solidFill>
                  <a:srgbClr val="0070C0"/>
                </a:solidFill>
                <a:latin typeface="Arial" pitchFamily="34" charset="0"/>
                <a:cs typeface="Arial" pitchFamily="34" charset="0"/>
              </a:rPr>
              <a:t>z</a:t>
            </a:r>
            <a:r>
              <a:rPr lang="ro-RO" sz="2400" b="1" dirty="0" smtClean="0">
                <a:solidFill>
                  <a:srgbClr val="0070C0"/>
                </a:solidFill>
                <a:latin typeface="Arial" pitchFamily="34" charset="0"/>
                <a:cs typeface="Arial" pitchFamily="34" charset="0"/>
              </a:rPr>
              <a:t>ă </a:t>
            </a:r>
            <a:r>
              <a:rPr lang="en-US" sz="2400" b="1" dirty="0" smtClean="0">
                <a:solidFill>
                  <a:srgbClr val="0070C0"/>
                </a:solidFill>
                <a:latin typeface="Arial" pitchFamily="34" charset="0"/>
                <a:cs typeface="Arial" pitchFamily="34" charset="0"/>
              </a:rPr>
              <a:t>s</a:t>
            </a:r>
            <a:r>
              <a:rPr lang="ro-RO" sz="2400" b="1" dirty="0" err="1" smtClean="0">
                <a:solidFill>
                  <a:srgbClr val="0070C0"/>
                </a:solidFill>
                <a:latin typeface="Arial" pitchFamily="34" charset="0"/>
                <a:cs typeface="Arial" pitchFamily="34" charset="0"/>
              </a:rPr>
              <a:t>ocio</a:t>
            </a:r>
            <a:r>
              <a:rPr lang="en-US" sz="2400" b="1" dirty="0" smtClean="0">
                <a:solidFill>
                  <a:srgbClr val="0070C0"/>
                </a:solidFill>
                <a:latin typeface="Arial" pitchFamily="34" charset="0"/>
                <a:cs typeface="Arial" pitchFamily="34" charset="0"/>
              </a:rPr>
              <a:t> </a:t>
            </a:r>
            <a:r>
              <a:rPr lang="ro-RO" sz="2400" b="1" dirty="0" smtClean="0">
                <a:solidFill>
                  <a:srgbClr val="0070C0"/>
                </a:solidFill>
                <a:latin typeface="Arial" pitchFamily="34" charset="0"/>
                <a:cs typeface="Arial" pitchFamily="34" charset="0"/>
              </a:rPr>
              <a:t>-</a:t>
            </a:r>
            <a:r>
              <a:rPr lang="en-US" sz="2400" b="1" dirty="0" smtClean="0">
                <a:solidFill>
                  <a:srgbClr val="0070C0"/>
                </a:solidFill>
                <a:latin typeface="Arial" pitchFamily="34" charset="0"/>
                <a:cs typeface="Arial" pitchFamily="34" charset="0"/>
              </a:rPr>
              <a:t> e</a:t>
            </a:r>
            <a:r>
              <a:rPr lang="ro-RO" sz="2400" b="1" dirty="0" err="1" smtClean="0">
                <a:solidFill>
                  <a:srgbClr val="0070C0"/>
                </a:solidFill>
                <a:latin typeface="Arial" pitchFamily="34" charset="0"/>
                <a:cs typeface="Arial" pitchFamily="34" charset="0"/>
              </a:rPr>
              <a:t>conomică</a:t>
            </a:r>
            <a:r>
              <a:rPr lang="ro-RO" sz="2400" b="1" dirty="0" smtClean="0">
                <a:solidFill>
                  <a:srgbClr val="0070C0"/>
                </a:solidFill>
                <a:latin typeface="Arial" pitchFamily="34" charset="0"/>
                <a:cs typeface="Arial" pitchFamily="34" charset="0"/>
              </a:rPr>
              <a:t> </a:t>
            </a:r>
            <a:r>
              <a:rPr lang="en-US" sz="2400" b="1" dirty="0" smtClean="0">
                <a:solidFill>
                  <a:srgbClr val="0070C0"/>
                </a:solidFill>
                <a:latin typeface="Arial" pitchFamily="34" charset="0"/>
                <a:cs typeface="Arial" pitchFamily="34" charset="0"/>
              </a:rPr>
              <a:t>a </a:t>
            </a:r>
            <a:r>
              <a:rPr lang="en-US" sz="2400" b="1" dirty="0" err="1" smtClean="0">
                <a:solidFill>
                  <a:srgbClr val="0070C0"/>
                </a:solidFill>
                <a:latin typeface="Arial" pitchFamily="34" charset="0"/>
                <a:cs typeface="Arial" pitchFamily="34" charset="0"/>
              </a:rPr>
              <a:t>domeniului</a:t>
            </a:r>
            <a:r>
              <a:rPr lang="en-US" sz="2400" b="1" dirty="0" smtClean="0">
                <a:solidFill>
                  <a:srgbClr val="0070C0"/>
                </a:solidFill>
                <a:latin typeface="Arial" pitchFamily="34" charset="0"/>
                <a:cs typeface="Arial" pitchFamily="34" charset="0"/>
              </a:rPr>
              <a:t> </a:t>
            </a:r>
            <a:r>
              <a:rPr lang="en-US" sz="2400" b="1" dirty="0" smtClean="0">
                <a:solidFill>
                  <a:srgbClr val="0070C0"/>
                </a:solidFill>
                <a:latin typeface="Arial" pitchFamily="34" charset="0"/>
                <a:cs typeface="Arial" pitchFamily="34" charset="0"/>
              </a:rPr>
              <a:t/>
            </a:r>
            <a:br>
              <a:rPr lang="en-US"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ANTREPRENORIAT </a:t>
            </a:r>
            <a:r>
              <a:rPr lang="ro-RO" sz="2400" b="1" dirty="0" smtClean="0">
                <a:solidFill>
                  <a:srgbClr val="0070C0"/>
                </a:solidFill>
                <a:latin typeface="Arial" pitchFamily="34" charset="0"/>
                <a:cs typeface="Arial" pitchFamily="34" charset="0"/>
              </a:rPr>
              <a:t>ŞI ECONOMI</a:t>
            </a:r>
            <a:r>
              <a:rPr lang="en-US" sz="2400" b="1" dirty="0" smtClean="0">
                <a:solidFill>
                  <a:srgbClr val="0070C0"/>
                </a:solidFill>
                <a:latin typeface="Arial" pitchFamily="34" charset="0"/>
                <a:cs typeface="Arial" pitchFamily="34" charset="0"/>
              </a:rPr>
              <a:t>E</a:t>
            </a:r>
            <a:r>
              <a:rPr lang="ro-RO" sz="2400" b="1" dirty="0" smtClean="0">
                <a:solidFill>
                  <a:srgbClr val="0070C0"/>
                </a:solidFill>
                <a:latin typeface="Arial" pitchFamily="34" charset="0"/>
                <a:cs typeface="Arial" pitchFamily="34" charset="0"/>
              </a:rPr>
              <a:t> SOCIALĂ</a:t>
            </a:r>
            <a:endParaRPr lang="en-US" sz="2400" b="1" dirty="0">
              <a:solidFill>
                <a:srgbClr val="0070C0"/>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just">
              <a:buNone/>
            </a:pPr>
            <a:endParaRPr lang="ro-RO" sz="1000" dirty="0" smtClean="0">
              <a:latin typeface="Arial" pitchFamily="34" charset="0"/>
              <a:cs typeface="Arial" pitchFamily="34" charset="0"/>
            </a:endParaRPr>
          </a:p>
          <a:p>
            <a:pPr algn="just">
              <a:buNone/>
            </a:pPr>
            <a:r>
              <a:rPr lang="ro-RO" sz="2000" dirty="0" smtClean="0">
                <a:latin typeface="Arial" pitchFamily="34" charset="0"/>
                <a:cs typeface="Arial" pitchFamily="34" charset="0"/>
              </a:rPr>
              <a:t>GLT AES are în vedere </a:t>
            </a:r>
            <a:r>
              <a:rPr lang="ro-RO" sz="2000" b="1" dirty="0" smtClean="0">
                <a:latin typeface="Arial" pitchFamily="34" charset="0"/>
                <a:cs typeface="Arial" pitchFamily="34" charset="0"/>
              </a:rPr>
              <a:t>patru categorii de direcţii de acţiune</a:t>
            </a:r>
            <a:r>
              <a:rPr lang="ro-RO" sz="2000" dirty="0" smtClean="0">
                <a:latin typeface="Arial" pitchFamily="34" charset="0"/>
                <a:cs typeface="Arial" pitchFamily="34" charset="0"/>
              </a:rPr>
              <a:t>:</a:t>
            </a:r>
          </a:p>
          <a:p>
            <a:pPr algn="just">
              <a:buNone/>
            </a:pPr>
            <a:endParaRPr lang="ro-RO" sz="2000" dirty="0" smtClean="0">
              <a:latin typeface="Arial" pitchFamily="34" charset="0"/>
              <a:cs typeface="Arial" pitchFamily="34" charset="0"/>
            </a:endParaRPr>
          </a:p>
          <a:p>
            <a:pPr lvl="0" algn="just">
              <a:lnSpc>
                <a:spcPct val="150000"/>
              </a:lnSpc>
              <a:spcBef>
                <a:spcPts val="0"/>
              </a:spcBef>
            </a:pPr>
            <a:r>
              <a:rPr lang="ro-RO" sz="2000" dirty="0" smtClean="0">
                <a:latin typeface="Arial" pitchFamily="34" charset="0"/>
                <a:cs typeface="Arial" pitchFamily="34" charset="0"/>
              </a:rPr>
              <a:t>Dezvoltarea sectorului economiei sociale </a:t>
            </a:r>
            <a:endParaRPr lang="en-US" sz="2000" dirty="0" smtClean="0">
              <a:latin typeface="Arial" pitchFamily="34" charset="0"/>
              <a:cs typeface="Arial" pitchFamily="34" charset="0"/>
            </a:endParaRPr>
          </a:p>
          <a:p>
            <a:pPr lvl="0" algn="just">
              <a:lnSpc>
                <a:spcPct val="150000"/>
              </a:lnSpc>
              <a:spcBef>
                <a:spcPts val="0"/>
              </a:spcBef>
            </a:pPr>
            <a:r>
              <a:rPr lang="ro-RO" sz="2000" dirty="0" smtClean="0">
                <a:latin typeface="Arial" pitchFamily="34" charset="0"/>
                <a:cs typeface="Arial" pitchFamily="34" charset="0"/>
              </a:rPr>
              <a:t>Stimularea ocupării şi a incluziunii prin intermediul activităţilor de economie socială</a:t>
            </a:r>
            <a:endParaRPr lang="en-US" sz="2000" dirty="0" smtClean="0">
              <a:latin typeface="Arial" pitchFamily="34" charset="0"/>
              <a:cs typeface="Arial" pitchFamily="34" charset="0"/>
            </a:endParaRPr>
          </a:p>
          <a:p>
            <a:pPr lvl="0" algn="just">
              <a:lnSpc>
                <a:spcPct val="150000"/>
              </a:lnSpc>
              <a:spcBef>
                <a:spcPts val="0"/>
              </a:spcBef>
            </a:pPr>
            <a:r>
              <a:rPr lang="ro-RO" sz="2000" dirty="0" smtClean="0">
                <a:latin typeface="Arial" pitchFamily="34" charset="0"/>
                <a:cs typeface="Arial" pitchFamily="34" charset="0"/>
              </a:rPr>
              <a:t>Sprijinirea întreprinderilor sociale şi activităţilor de economie socială</a:t>
            </a:r>
            <a:endParaRPr lang="en-US" sz="2000" dirty="0" smtClean="0">
              <a:latin typeface="Arial" pitchFamily="34" charset="0"/>
              <a:cs typeface="Arial" pitchFamily="34" charset="0"/>
            </a:endParaRPr>
          </a:p>
          <a:p>
            <a:pPr lvl="0" algn="just">
              <a:lnSpc>
                <a:spcPct val="150000"/>
              </a:lnSpc>
              <a:spcBef>
                <a:spcPts val="0"/>
              </a:spcBef>
            </a:pPr>
            <a:r>
              <a:rPr lang="ro-RO" sz="2000" dirty="0" smtClean="0">
                <a:latin typeface="Arial" pitchFamily="34" charset="0"/>
                <a:cs typeface="Arial" pitchFamily="34" charset="0"/>
              </a:rPr>
              <a:t>Promovarea şi susţinerea dezvoltării resurselor umane din domeniul economiei sociale.</a:t>
            </a:r>
            <a:endParaRPr lang="en-US" sz="2000" dirty="0" smtClean="0">
              <a:latin typeface="Arial" pitchFamily="34" charset="0"/>
              <a:cs typeface="Arial" pitchFamily="34" charset="0"/>
            </a:endParaRPr>
          </a:p>
          <a:p>
            <a:pPr algn="just">
              <a:buNone/>
            </a:pPr>
            <a:endParaRPr lang="en-US" sz="12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a:t>
            </a:r>
            <a:r>
              <a:rPr lang="en-GB" dirty="0" smtClean="0"/>
              <a:t>.</a:t>
            </a:r>
            <a:r>
              <a:rPr lang="ro-RO" dirty="0" smtClean="0"/>
              <a:t>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001000" cy="972145"/>
          </a:xfrm>
        </p:spPr>
        <p:txBody>
          <a:bodyPr/>
          <a:lstStyle/>
          <a:p>
            <a:pPr algn="ctr"/>
            <a:r>
              <a:rPr lang="en-US" sz="2400" b="1" dirty="0" smtClean="0">
                <a:solidFill>
                  <a:srgbClr val="0070C0"/>
                </a:solidFill>
                <a:latin typeface="Arial" pitchFamily="34" charset="0"/>
                <a:cs typeface="Arial" pitchFamily="34" charset="0"/>
              </a:rPr>
              <a:t>I. </a:t>
            </a:r>
            <a:r>
              <a:rPr lang="ro-RO" sz="2400" b="1" dirty="0" smtClean="0">
                <a:solidFill>
                  <a:srgbClr val="0070C0"/>
                </a:solidFill>
                <a:latin typeface="Arial" pitchFamily="34" charset="0"/>
                <a:cs typeface="Arial" pitchFamily="34" charset="0"/>
              </a:rPr>
              <a:t>Analiza macro-economică specifică domeniului </a:t>
            </a:r>
            <a:br>
              <a:rPr lang="ro-RO"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şi indicatori relevanţi</a:t>
            </a:r>
            <a:endParaRPr lang="en-US" sz="2400"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251520" y="1752600"/>
            <a:ext cx="8568952" cy="4267200"/>
          </a:xfrm>
        </p:spPr>
        <p:txBody>
          <a:bodyPr>
            <a:normAutofit lnSpcReduction="10000"/>
          </a:bodyPr>
          <a:lstStyle/>
          <a:p>
            <a:pPr algn="just"/>
            <a:r>
              <a:rPr lang="ro-RO" sz="2000" b="1" dirty="0" smtClean="0">
                <a:latin typeface="Arial" pitchFamily="34" charset="0"/>
                <a:cs typeface="Arial" pitchFamily="34" charset="0"/>
              </a:rPr>
              <a:t>numărul salariaţilor </a:t>
            </a:r>
            <a:r>
              <a:rPr lang="ro-RO" sz="2000" dirty="0" smtClean="0">
                <a:latin typeface="Arial" pitchFamily="34" charset="0"/>
                <a:cs typeface="Arial" pitchFamily="34" charset="0"/>
              </a:rPr>
              <a:t>a scăzut cu </a:t>
            </a:r>
            <a:r>
              <a:rPr lang="en-US" sz="2000" dirty="0" smtClean="0">
                <a:latin typeface="Arial" pitchFamily="34" charset="0"/>
                <a:cs typeface="Arial" pitchFamily="34" charset="0"/>
              </a:rPr>
              <a:t>&gt;</a:t>
            </a:r>
            <a:r>
              <a:rPr lang="ro-RO" sz="2000" dirty="0" smtClean="0">
                <a:latin typeface="Arial" pitchFamily="34" charset="0"/>
                <a:cs typeface="Arial" pitchFamily="34" charset="0"/>
              </a:rPr>
              <a:t>15% (circa 730</a:t>
            </a:r>
            <a:r>
              <a:rPr lang="en-US" sz="2000" dirty="0" smtClean="0">
                <a:latin typeface="Arial" pitchFamily="34" charset="0"/>
                <a:cs typeface="Arial" pitchFamily="34" charset="0"/>
              </a:rPr>
              <a:t>.000</a:t>
            </a:r>
            <a:r>
              <a:rPr lang="ro-RO" sz="2000" dirty="0" smtClean="0">
                <a:latin typeface="Arial" pitchFamily="34" charset="0"/>
                <a:cs typeface="Arial" pitchFamily="34" charset="0"/>
              </a:rPr>
              <a:t> </a:t>
            </a:r>
            <a:r>
              <a:rPr lang="en-US" sz="2000" dirty="0" smtClean="0">
                <a:latin typeface="Arial" pitchFamily="34" charset="0"/>
                <a:cs typeface="Arial" pitchFamily="34" charset="0"/>
              </a:rPr>
              <a:t>p</a:t>
            </a:r>
            <a:r>
              <a:rPr lang="ro-RO" sz="2000" dirty="0" err="1" smtClean="0">
                <a:latin typeface="Arial" pitchFamily="34" charset="0"/>
                <a:cs typeface="Arial" pitchFamily="34" charset="0"/>
              </a:rPr>
              <a:t>ersoane</a:t>
            </a:r>
            <a:r>
              <a:rPr lang="ro-RO" sz="2000" dirty="0" smtClean="0">
                <a:latin typeface="Arial" pitchFamily="34" charset="0"/>
                <a:cs typeface="Arial" pitchFamily="34" charset="0"/>
              </a:rPr>
              <a:t>), mai ales în industriile producătoare, în construcţii, comerţul cu amănuntul şi transport, între </a:t>
            </a:r>
            <a:r>
              <a:rPr lang="ro-RO" sz="2000" dirty="0" err="1" smtClean="0">
                <a:latin typeface="Arial" pitchFamily="34" charset="0"/>
                <a:cs typeface="Arial" pitchFamily="34" charset="0"/>
              </a:rPr>
              <a:t>trim</a:t>
            </a:r>
            <a:r>
              <a:rPr lang="ro-RO" sz="2000" dirty="0" smtClean="0">
                <a:latin typeface="Arial" pitchFamily="34" charset="0"/>
                <a:cs typeface="Arial" pitchFamily="34" charset="0"/>
              </a:rPr>
              <a:t>. III 2008 şi </a:t>
            </a:r>
            <a:r>
              <a:rPr lang="ro-RO" sz="2000" dirty="0" err="1" smtClean="0">
                <a:latin typeface="Arial" pitchFamily="34" charset="0"/>
                <a:cs typeface="Arial" pitchFamily="34" charset="0"/>
              </a:rPr>
              <a:t>trim</a:t>
            </a:r>
            <a:r>
              <a:rPr lang="ro-RO" sz="2000" dirty="0" smtClean="0">
                <a:latin typeface="Arial" pitchFamily="34" charset="0"/>
                <a:cs typeface="Arial" pitchFamily="34" charset="0"/>
              </a:rPr>
              <a:t>. I 2011</a:t>
            </a:r>
          </a:p>
          <a:p>
            <a:pPr algn="just"/>
            <a:r>
              <a:rPr lang="ro-RO" sz="2000" dirty="0" smtClean="0">
                <a:latin typeface="Arial" pitchFamily="34" charset="0"/>
                <a:cs typeface="Arial" pitchFamily="34" charset="0"/>
              </a:rPr>
              <a:t>piaţa forţei de muncă oferă puţine posibilităţi în cazul tinerilor (15-24 ani): </a:t>
            </a:r>
            <a:r>
              <a:rPr lang="ro-RO" sz="2000" b="1" dirty="0" smtClean="0">
                <a:latin typeface="Arial" pitchFamily="34" charset="0"/>
                <a:cs typeface="Arial" pitchFamily="34" charset="0"/>
              </a:rPr>
              <a:t>şomajul tinerilor a crescut de la 18,6% în 2008 la 23,9% în 2012</a:t>
            </a:r>
            <a:r>
              <a:rPr lang="en-US" sz="2000" dirty="0" smtClean="0">
                <a:latin typeface="Arial" pitchFamily="34" charset="0"/>
                <a:cs typeface="Arial" pitchFamily="34" charset="0"/>
              </a:rPr>
              <a:t>,</a:t>
            </a:r>
            <a:endParaRPr lang="ro-RO" sz="2000" dirty="0" smtClean="0">
              <a:latin typeface="Arial" pitchFamily="34" charset="0"/>
              <a:cs typeface="Arial" pitchFamily="34" charset="0"/>
            </a:endParaRPr>
          </a:p>
          <a:p>
            <a:pPr algn="just"/>
            <a:r>
              <a:rPr lang="ro-RO" sz="2000" dirty="0" smtClean="0">
                <a:latin typeface="Arial" pitchFamily="34" charset="0"/>
                <a:cs typeface="Arial" pitchFamily="34" charset="0"/>
              </a:rPr>
              <a:t>în zonele rurale şi în oraşele mai mici, </a:t>
            </a:r>
            <a:r>
              <a:rPr lang="ro-RO" sz="2000" b="1" dirty="0" smtClean="0">
                <a:latin typeface="Arial" pitchFamily="34" charset="0"/>
                <a:cs typeface="Arial" pitchFamily="34" charset="0"/>
              </a:rPr>
              <a:t>oportunităţile de angajare pentru tineri şi</a:t>
            </a:r>
            <a:r>
              <a:rPr lang="en-US" sz="2000" b="1" dirty="0" smtClean="0">
                <a:latin typeface="Arial" pitchFamily="34" charset="0"/>
                <a:cs typeface="Arial" pitchFamily="34" charset="0"/>
              </a:rPr>
              <a:t>,</a:t>
            </a:r>
            <a:r>
              <a:rPr lang="ro-RO" sz="2000" b="1" dirty="0" smtClean="0">
                <a:latin typeface="Arial" pitchFamily="34" charset="0"/>
                <a:cs typeface="Arial" pitchFamily="34" charset="0"/>
              </a:rPr>
              <a:t> persoane </a:t>
            </a:r>
            <a:r>
              <a:rPr lang="en-US" sz="2000" b="1" dirty="0" smtClean="0">
                <a:latin typeface="Arial" pitchFamily="34" charset="0"/>
                <a:cs typeface="Arial" pitchFamily="34" charset="0"/>
              </a:rPr>
              <a:t>&gt;</a:t>
            </a:r>
            <a:r>
              <a:rPr lang="ro-RO" sz="2000" b="1" dirty="0" smtClean="0">
                <a:latin typeface="Arial" pitchFamily="34" charset="0"/>
                <a:cs typeface="Arial" pitchFamily="34" charset="0"/>
              </a:rPr>
              <a:t>45 ani sunt limitate</a:t>
            </a:r>
            <a:r>
              <a:rPr lang="en-US" sz="2000" dirty="0" smtClean="0">
                <a:latin typeface="Arial" pitchFamily="34" charset="0"/>
                <a:cs typeface="Arial" pitchFamily="34" charset="0"/>
              </a:rPr>
              <a:t>,</a:t>
            </a:r>
          </a:p>
          <a:p>
            <a:pPr algn="just"/>
            <a:r>
              <a:rPr lang="ro-RO" sz="2000" dirty="0" smtClean="0">
                <a:latin typeface="Arial" pitchFamily="34" charset="0"/>
                <a:cs typeface="Arial" pitchFamily="34" charset="0"/>
              </a:rPr>
              <a:t>riscul de sărăcie al populaţiei care munceşte </a:t>
            </a:r>
            <a:r>
              <a:rPr lang="en-US" sz="2000" dirty="0" smtClean="0">
                <a:latin typeface="Arial" pitchFamily="34" charset="0"/>
                <a:cs typeface="Arial" pitchFamily="34" charset="0"/>
              </a:rPr>
              <a:t>este </a:t>
            </a:r>
            <a:r>
              <a:rPr lang="en-US" sz="2000" dirty="0" err="1" smtClean="0">
                <a:latin typeface="Arial" pitchFamily="34" charset="0"/>
                <a:cs typeface="Arial" pitchFamily="34" charset="0"/>
              </a:rPr>
              <a:t>considerabil</a:t>
            </a:r>
            <a:r>
              <a:rPr lang="en-US" sz="2000" dirty="0" smtClean="0">
                <a:latin typeface="Arial" pitchFamily="34" charset="0"/>
                <a:cs typeface="Arial" pitchFamily="34" charset="0"/>
              </a:rPr>
              <a:t>: </a:t>
            </a:r>
            <a:r>
              <a:rPr lang="ro-RO" sz="2000" dirty="0" smtClean="0">
                <a:latin typeface="Arial" pitchFamily="34" charset="0"/>
                <a:cs typeface="Arial" pitchFamily="34" charset="0"/>
              </a:rPr>
              <a:t>în 2008, </a:t>
            </a:r>
            <a:r>
              <a:rPr lang="en-US" sz="2000" dirty="0" smtClean="0">
                <a:latin typeface="Arial" pitchFamily="34" charset="0"/>
                <a:cs typeface="Arial" pitchFamily="34" charset="0"/>
              </a:rPr>
              <a:t>RO </a:t>
            </a:r>
            <a:r>
              <a:rPr lang="en-US" sz="2000" dirty="0" err="1" smtClean="0">
                <a:latin typeface="Arial" pitchFamily="34" charset="0"/>
                <a:cs typeface="Arial" pitchFamily="34" charset="0"/>
              </a:rPr>
              <a:t>avea</a:t>
            </a:r>
            <a:r>
              <a:rPr lang="en-US" sz="2000" dirty="0" smtClean="0">
                <a:latin typeface="Arial" pitchFamily="34" charset="0"/>
                <a:cs typeface="Arial" pitchFamily="34" charset="0"/>
              </a:rPr>
              <a:t> </a:t>
            </a:r>
            <a:r>
              <a:rPr lang="ro-RO" sz="2000" b="1" dirty="0" smtClean="0">
                <a:latin typeface="Arial" pitchFamily="34" charset="0"/>
                <a:cs typeface="Arial" pitchFamily="34" charset="0"/>
              </a:rPr>
              <a:t>cea mai </a:t>
            </a:r>
            <a:r>
              <a:rPr lang="en-US" sz="2000" b="1" dirty="0" smtClean="0">
                <a:latin typeface="Arial" pitchFamily="34" charset="0"/>
                <a:cs typeface="Arial" pitchFamily="34" charset="0"/>
              </a:rPr>
              <a:t>mare </a:t>
            </a:r>
            <a:r>
              <a:rPr lang="ro-RO" sz="2000" b="1" dirty="0" smtClean="0">
                <a:latin typeface="Arial" pitchFamily="34" charset="0"/>
                <a:cs typeface="Arial" pitchFamily="34" charset="0"/>
              </a:rPr>
              <a:t>rată a sărăciei persoanelor încadrate în muncă din Europa</a:t>
            </a:r>
            <a:r>
              <a:rPr lang="en-US" sz="2000" dirty="0" smtClean="0">
                <a:latin typeface="Arial" pitchFamily="34" charset="0"/>
                <a:cs typeface="Arial" pitchFamily="34" charset="0"/>
              </a:rPr>
              <a:t>:</a:t>
            </a:r>
            <a:r>
              <a:rPr lang="ro-RO" sz="2000" dirty="0" smtClean="0">
                <a:latin typeface="Arial" pitchFamily="34" charset="0"/>
                <a:cs typeface="Arial" pitchFamily="34" charset="0"/>
              </a:rPr>
              <a:t> 17% din populaţia angajată trăia sub pragul riscului de sărăcie</a:t>
            </a:r>
            <a:r>
              <a:rPr lang="en-US" sz="2000" dirty="0" smtClean="0">
                <a:latin typeface="Arial" pitchFamily="34" charset="0"/>
                <a:cs typeface="Arial" pitchFamily="34" charset="0"/>
              </a:rPr>
              <a:t>,</a:t>
            </a:r>
          </a:p>
          <a:p>
            <a:pPr algn="just"/>
            <a:r>
              <a:rPr lang="ro-RO" sz="2000" dirty="0" smtClean="0">
                <a:latin typeface="Arial" pitchFamily="34" charset="0"/>
                <a:cs typeface="Arial" pitchFamily="34" charset="0"/>
              </a:rPr>
              <a:t>sărăcia persoanelor angajate este strâns legată de </a:t>
            </a:r>
            <a:r>
              <a:rPr lang="ro-RO" sz="2000" b="1" dirty="0" smtClean="0">
                <a:latin typeface="Arial" pitchFamily="34" charset="0"/>
                <a:cs typeface="Arial" pitchFamily="34" charset="0"/>
              </a:rPr>
              <a:t>volumul de muncă al membrilor gospodăriei</a:t>
            </a:r>
            <a:r>
              <a:rPr lang="en-US" sz="2000" b="1" dirty="0" smtClean="0">
                <a:latin typeface="Arial" pitchFamily="34" charset="0"/>
                <a:cs typeface="Arial" pitchFamily="34" charset="0"/>
              </a:rPr>
              <a:t> </a:t>
            </a:r>
            <a:r>
              <a:rPr lang="ro-RO" sz="2000" b="1" dirty="0" smtClean="0">
                <a:latin typeface="Arial" pitchFamily="34" charset="0"/>
                <a:cs typeface="Arial" pitchFamily="34" charset="0"/>
              </a:rPr>
              <a:t>şi de numărul de copii</a:t>
            </a:r>
            <a:endParaRPr lang="en-US" sz="20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31.10.2012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001000" cy="675928"/>
          </a:xfrm>
        </p:spPr>
        <p:txBody>
          <a:bodyPr>
            <a:normAutofit fontScale="90000"/>
          </a:bodyPr>
          <a:lstStyle/>
          <a:p>
            <a:pPr algn="ctr"/>
            <a:r>
              <a:rPr lang="en-US" sz="2400" b="1" dirty="0" smtClean="0">
                <a:solidFill>
                  <a:srgbClr val="0070C0"/>
                </a:solidFill>
                <a:latin typeface="Arial" pitchFamily="34" charset="0"/>
                <a:cs typeface="Arial" pitchFamily="34" charset="0"/>
              </a:rPr>
              <a:t>I. </a:t>
            </a:r>
            <a:r>
              <a:rPr lang="ro-RO" sz="2400" b="1" dirty="0" smtClean="0">
                <a:solidFill>
                  <a:srgbClr val="0070C0"/>
                </a:solidFill>
                <a:latin typeface="Arial" pitchFamily="34" charset="0"/>
                <a:cs typeface="Arial" pitchFamily="34" charset="0"/>
              </a:rPr>
              <a:t>Analiza macro-economică specifică domeniului </a:t>
            </a:r>
            <a:br>
              <a:rPr lang="ro-RO"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şi indicatori relevanţi</a:t>
            </a:r>
            <a:endParaRPr lang="en-US" sz="2400" b="1"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323528" y="1484784"/>
            <a:ext cx="8568952" cy="4680520"/>
          </a:xfrm>
        </p:spPr>
        <p:txBody>
          <a:bodyPr>
            <a:normAutofit fontScale="92500" lnSpcReduction="20000"/>
          </a:bodyPr>
          <a:lstStyle/>
          <a:p>
            <a:pPr algn="just">
              <a:buNone/>
            </a:pPr>
            <a:r>
              <a:rPr lang="ro-RO" sz="2000" b="1" dirty="0" smtClean="0">
                <a:solidFill>
                  <a:srgbClr val="0070C0"/>
                </a:solidFill>
                <a:latin typeface="Arial" pitchFamily="34" charset="0"/>
                <a:cs typeface="Arial" pitchFamily="34" charset="0"/>
              </a:rPr>
              <a:t>ROMII</a:t>
            </a:r>
          </a:p>
          <a:p>
            <a:pPr algn="just"/>
            <a:r>
              <a:rPr lang="ro-RO" sz="2000" dirty="0" smtClean="0">
                <a:latin typeface="Arial" pitchFamily="34" charset="0"/>
                <a:cs typeface="Arial" pitchFamily="34" charset="0"/>
              </a:rPr>
              <a:t>Înregistrează o participare redusă pe piaţa muncii, dar au un comportament </a:t>
            </a:r>
            <a:r>
              <a:rPr lang="ro-RO" sz="2000" dirty="0" err="1" smtClean="0">
                <a:latin typeface="Arial" pitchFamily="34" charset="0"/>
                <a:cs typeface="Arial" pitchFamily="34" charset="0"/>
              </a:rPr>
              <a:t>proactiv</a:t>
            </a:r>
            <a:r>
              <a:rPr lang="ro-RO" sz="2000" dirty="0" smtClean="0">
                <a:latin typeface="Arial" pitchFamily="34" charset="0"/>
                <a:cs typeface="Arial" pitchFamily="34" charset="0"/>
              </a:rPr>
              <a:t> de inserţie, apelând la oportunităţile informale de integrare.</a:t>
            </a:r>
          </a:p>
          <a:p>
            <a:pPr algn="just"/>
            <a:r>
              <a:rPr lang="ro-RO" sz="2000" dirty="0" smtClean="0">
                <a:latin typeface="Arial" pitchFamily="34" charset="0"/>
                <a:cs typeface="Arial" pitchFamily="34" charset="0"/>
              </a:rPr>
              <a:t>Rata ocupării romilor este mult mai scăzută.</a:t>
            </a:r>
          </a:p>
          <a:p>
            <a:pPr algn="just"/>
            <a:r>
              <a:rPr lang="ro-RO" sz="2000" b="1" dirty="0" smtClean="0">
                <a:latin typeface="Arial" pitchFamily="34" charset="0"/>
                <a:cs typeface="Arial" pitchFamily="34" charset="0"/>
              </a:rPr>
              <a:t>Persoanele de etnie romă sunt cel mai expuse la riscul excluderii sociale, sunt discriminate şi au un acces inegal la educaţie, la piaţa muncii, la servicii sociale şi sistemul de sănătate. </a:t>
            </a:r>
            <a:r>
              <a:rPr lang="ro-RO" sz="2000" dirty="0" smtClean="0">
                <a:latin typeface="Arial" pitchFamily="34" charset="0"/>
                <a:cs typeface="Arial" pitchFamily="34" charset="0"/>
              </a:rPr>
              <a:t>Principalii factori determinanţi sunt: </a:t>
            </a:r>
          </a:p>
          <a:p>
            <a:pPr algn="just">
              <a:buFontTx/>
              <a:buChar char="-"/>
            </a:pPr>
            <a:r>
              <a:rPr lang="ro-RO" sz="2000" dirty="0" smtClean="0">
                <a:latin typeface="Arial" pitchFamily="34" charset="0"/>
                <a:cs typeface="Arial" pitchFamily="34" charset="0"/>
              </a:rPr>
              <a:t>gospodăriile mari, cu mulţi copii şi un singur venit, </a:t>
            </a:r>
          </a:p>
          <a:p>
            <a:pPr algn="just">
              <a:buFontTx/>
              <a:buChar char="-"/>
            </a:pPr>
            <a:r>
              <a:rPr lang="ro-RO" sz="2000" dirty="0" smtClean="0">
                <a:latin typeface="Arial" pitchFamily="34" charset="0"/>
                <a:cs typeface="Arial" pitchFamily="34" charset="0"/>
              </a:rPr>
              <a:t>nivelul scăzut de educaţie al adulţilor,</a:t>
            </a:r>
          </a:p>
          <a:p>
            <a:pPr algn="just">
              <a:buFontTx/>
              <a:buChar char="-"/>
            </a:pPr>
            <a:r>
              <a:rPr lang="ro-RO" sz="2000" dirty="0" smtClean="0">
                <a:latin typeface="Arial" pitchFamily="34" charset="0"/>
                <a:cs typeface="Arial" pitchFamily="34" charset="0"/>
              </a:rPr>
              <a:t>prevalenţa muncii informale, la negru</a:t>
            </a:r>
            <a:r>
              <a:rPr lang="en-US" sz="2000" dirty="0" smtClean="0">
                <a:latin typeface="Arial" pitchFamily="34" charset="0"/>
                <a:cs typeface="Arial" pitchFamily="34" charset="0"/>
              </a:rPr>
              <a:t>.</a:t>
            </a:r>
            <a:endParaRPr lang="ro-RO" sz="2000" dirty="0" smtClean="0">
              <a:latin typeface="Arial" pitchFamily="34" charset="0"/>
              <a:cs typeface="Arial" pitchFamily="34" charset="0"/>
            </a:endParaRPr>
          </a:p>
          <a:p>
            <a:pPr algn="just">
              <a:buFont typeface="Wingdings" pitchFamily="2" charset="2"/>
              <a:buChar char="q"/>
            </a:pPr>
            <a:r>
              <a:rPr lang="ro-RO" sz="2000" dirty="0" smtClean="0">
                <a:latin typeface="Arial" pitchFamily="34" charset="0"/>
                <a:cs typeface="Arial" pitchFamily="34" charset="0"/>
              </a:rPr>
              <a:t>41% dintre romii care îşi caută de lucru nu sunt angajaţi </a:t>
            </a:r>
            <a:r>
              <a:rPr lang="en-US" sz="2000" dirty="0" err="1" smtClean="0">
                <a:latin typeface="Arial" pitchFamily="34" charset="0"/>
                <a:cs typeface="Arial" pitchFamily="34" charset="0"/>
              </a:rPr>
              <a:t>pe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motiv</a:t>
            </a:r>
            <a:r>
              <a:rPr lang="en-US" sz="2000" dirty="0" smtClean="0">
                <a:latin typeface="Arial" pitchFamily="34" charset="0"/>
                <a:cs typeface="Arial" pitchFamily="34" charset="0"/>
              </a:rPr>
              <a:t> de </a:t>
            </a:r>
            <a:r>
              <a:rPr lang="en-US" sz="2000" dirty="0" err="1" smtClean="0">
                <a:latin typeface="Arial" pitchFamily="34" charset="0"/>
                <a:cs typeface="Arial" pitchFamily="34" charset="0"/>
              </a:rPr>
              <a:t>discriminare</a:t>
            </a:r>
            <a:endParaRPr lang="ro-RO" sz="2000" dirty="0" smtClean="0">
              <a:latin typeface="Arial" pitchFamily="34" charset="0"/>
              <a:cs typeface="Arial" pitchFamily="34" charset="0"/>
            </a:endParaRPr>
          </a:p>
          <a:p>
            <a:pPr algn="just">
              <a:buFont typeface="Wingdings" pitchFamily="2" charset="2"/>
              <a:buChar char="q"/>
            </a:pPr>
            <a:r>
              <a:rPr lang="ro-RO" sz="2000" dirty="0" smtClean="0">
                <a:latin typeface="Arial" pitchFamily="34" charset="0"/>
                <a:cs typeface="Arial" pitchFamily="34" charset="0"/>
              </a:rPr>
              <a:t>55% dintre romii angajaţi nu au contract de muncă </a:t>
            </a:r>
          </a:p>
          <a:p>
            <a:pPr algn="just">
              <a:buFont typeface="Wingdings" pitchFamily="2" charset="2"/>
              <a:buChar char="q"/>
            </a:pPr>
            <a:r>
              <a:rPr lang="ro-RO" sz="2000" dirty="0" smtClean="0">
                <a:latin typeface="Arial" pitchFamily="34" charset="0"/>
                <a:cs typeface="Arial" pitchFamily="34" charset="0"/>
              </a:rPr>
              <a:t>45% deţin doar slujbe ocazionale sau temporare </a:t>
            </a:r>
          </a:p>
          <a:p>
            <a:pPr algn="just">
              <a:buFont typeface="Wingdings" pitchFamily="2" charset="2"/>
              <a:buChar char="q"/>
            </a:pPr>
            <a:r>
              <a:rPr lang="ro-RO" sz="2000" dirty="0" smtClean="0">
                <a:latin typeface="Arial" pitchFamily="34" charset="0"/>
                <a:cs typeface="Arial" pitchFamily="34" charset="0"/>
              </a:rPr>
              <a:t>60% dintre gospodăriile rome trăiesc dintr-un venit lunar mai mic decât un salariu minim</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ro-RO" dirty="0" smtClean="0"/>
              <a:t>31.10.2012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352928" cy="900137"/>
          </a:xfrm>
        </p:spPr>
        <p:txBody>
          <a:bodyPr/>
          <a:lstStyle/>
          <a:p>
            <a:pPr algn="ctr"/>
            <a:r>
              <a:rPr lang="en-US" sz="2400" b="1" dirty="0" smtClean="0">
                <a:solidFill>
                  <a:srgbClr val="0070C0"/>
                </a:solidFill>
                <a:latin typeface="Arial" pitchFamily="34" charset="0"/>
                <a:cs typeface="Arial" pitchFamily="34" charset="0"/>
              </a:rPr>
              <a:t>I. </a:t>
            </a:r>
            <a:r>
              <a:rPr lang="ro-RO" sz="2400" b="1" dirty="0" smtClean="0">
                <a:solidFill>
                  <a:srgbClr val="0070C0"/>
                </a:solidFill>
                <a:latin typeface="Arial" pitchFamily="34" charset="0"/>
                <a:cs typeface="Arial" pitchFamily="34" charset="0"/>
              </a:rPr>
              <a:t>Analiza macro-economică specifică domeniului </a:t>
            </a:r>
            <a:br>
              <a:rPr lang="ro-RO"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şi indicatori relevanţi</a:t>
            </a:r>
            <a:endParaRPr lang="en-US" sz="2400" dirty="0">
              <a:solidFill>
                <a:srgbClr val="0070C0"/>
              </a:solidFill>
            </a:endParaRPr>
          </a:p>
        </p:txBody>
      </p:sp>
      <p:sp>
        <p:nvSpPr>
          <p:cNvPr id="3" name="Content Placeholder 2"/>
          <p:cNvSpPr>
            <a:spLocks noGrp="1"/>
          </p:cNvSpPr>
          <p:nvPr>
            <p:ph idx="1"/>
          </p:nvPr>
        </p:nvSpPr>
        <p:spPr>
          <a:xfrm>
            <a:off x="395536" y="1628800"/>
            <a:ext cx="8496944" cy="4680520"/>
          </a:xfrm>
        </p:spPr>
        <p:txBody>
          <a:bodyPr>
            <a:normAutofit fontScale="92500" lnSpcReduction="20000"/>
          </a:bodyPr>
          <a:lstStyle/>
          <a:p>
            <a:pPr algn="just">
              <a:buNone/>
            </a:pPr>
            <a:r>
              <a:rPr lang="ro-RO" sz="2000" b="1" dirty="0" smtClean="0">
                <a:solidFill>
                  <a:srgbClr val="0070C0"/>
                </a:solidFill>
                <a:latin typeface="Arial" pitchFamily="34" charset="0"/>
                <a:cs typeface="Arial" pitchFamily="34" charset="0"/>
              </a:rPr>
              <a:t>PERSOANE CU DIZABILITĂŢI</a:t>
            </a:r>
          </a:p>
          <a:p>
            <a:pPr algn="just"/>
            <a:r>
              <a:rPr lang="ro-RO" sz="2000" dirty="0" smtClean="0">
                <a:latin typeface="Arial" pitchFamily="34" charset="0"/>
                <a:cs typeface="Arial" pitchFamily="34" charset="0"/>
              </a:rPr>
              <a:t>în ultimii 10 ani, numărul persoanelor cu </a:t>
            </a:r>
            <a:r>
              <a:rPr lang="ro-RO" sz="2000" dirty="0" err="1" smtClean="0">
                <a:latin typeface="Arial" pitchFamily="34" charset="0"/>
                <a:cs typeface="Arial" pitchFamily="34" charset="0"/>
              </a:rPr>
              <a:t>dizabilităţi</a:t>
            </a:r>
            <a:r>
              <a:rPr lang="ro-RO" sz="2000" dirty="0" smtClean="0">
                <a:latin typeface="Arial" pitchFamily="34" charset="0"/>
                <a:cs typeface="Arial" pitchFamily="34" charset="0"/>
              </a:rPr>
              <a:t> a crescut de la 420.000 la </a:t>
            </a:r>
            <a:r>
              <a:rPr lang="en-US" sz="2000" dirty="0" err="1" smtClean="0">
                <a:latin typeface="Arial" pitchFamily="34" charset="0"/>
                <a:cs typeface="Arial" pitchFamily="34" charset="0"/>
              </a:rPr>
              <a:t>aprox</a:t>
            </a:r>
            <a:r>
              <a:rPr lang="en-US" sz="2000" dirty="0" smtClean="0">
                <a:latin typeface="Arial" pitchFamily="34" charset="0"/>
                <a:cs typeface="Arial" pitchFamily="34" charset="0"/>
              </a:rPr>
              <a:t>.</a:t>
            </a:r>
            <a:r>
              <a:rPr lang="ro-RO" sz="2000" dirty="0" smtClean="0">
                <a:latin typeface="Arial" pitchFamily="34" charset="0"/>
                <a:cs typeface="Arial" pitchFamily="34" charset="0"/>
              </a:rPr>
              <a:t>690.000 persoane.</a:t>
            </a:r>
            <a:endParaRPr lang="en-US" sz="2000" dirty="0" smtClean="0">
              <a:latin typeface="Arial" pitchFamily="34" charset="0"/>
              <a:cs typeface="Arial" pitchFamily="34" charset="0"/>
            </a:endParaRPr>
          </a:p>
          <a:p>
            <a:pPr algn="just"/>
            <a:r>
              <a:rPr lang="ro-RO" sz="2000" dirty="0" smtClean="0">
                <a:latin typeface="Arial" pitchFamily="34" charset="0"/>
                <a:cs typeface="Arial" pitchFamily="34" charset="0"/>
              </a:rPr>
              <a:t>ocuparea persoanelor cu </a:t>
            </a:r>
            <a:r>
              <a:rPr lang="ro-RO" sz="2000" dirty="0" err="1" smtClean="0">
                <a:latin typeface="Arial" pitchFamily="34" charset="0"/>
                <a:cs typeface="Arial" pitchFamily="34" charset="0"/>
              </a:rPr>
              <a:t>dizabilităţi</a:t>
            </a:r>
            <a:r>
              <a:rPr lang="ro-RO" sz="2000" dirty="0" smtClean="0">
                <a:latin typeface="Arial" pitchFamily="34" charset="0"/>
                <a:cs typeface="Arial" pitchFamily="34" charset="0"/>
              </a:rPr>
              <a:t> </a:t>
            </a:r>
            <a:r>
              <a:rPr lang="en-US" sz="2000" dirty="0" smtClean="0">
                <a:latin typeface="Arial" pitchFamily="34" charset="0"/>
                <a:cs typeface="Arial" pitchFamily="34" charset="0"/>
              </a:rPr>
              <a:t>este </a:t>
            </a:r>
            <a:r>
              <a:rPr lang="ro-RO" sz="2000" dirty="0" err="1" smtClean="0">
                <a:latin typeface="Arial" pitchFamily="34" charset="0"/>
                <a:cs typeface="Arial" pitchFamily="34" charset="0"/>
              </a:rPr>
              <a:t>influenţ</a:t>
            </a:r>
            <a:r>
              <a:rPr lang="en-US" sz="2000" dirty="0" smtClean="0">
                <a:latin typeface="Arial" pitchFamily="34" charset="0"/>
                <a:cs typeface="Arial" pitchFamily="34" charset="0"/>
              </a:rPr>
              <a:t>at</a:t>
            </a:r>
            <a:r>
              <a:rPr lang="ro-RO" sz="2000" dirty="0" smtClean="0">
                <a:latin typeface="Arial" pitchFamily="34" charset="0"/>
                <a:cs typeface="Arial" pitchFamily="34" charset="0"/>
              </a:rPr>
              <a:t>ă de educaţie. Incidenţa neşcolarizării şi a abandonului timpuriu este de 7 ori, respectiv de 2 ori mai mare, pentru persoanele cu </a:t>
            </a:r>
            <a:r>
              <a:rPr lang="ro-RO" sz="2000" dirty="0" err="1" smtClean="0">
                <a:latin typeface="Arial" pitchFamily="34" charset="0"/>
                <a:cs typeface="Arial" pitchFamily="34" charset="0"/>
              </a:rPr>
              <a:t>dizabilităţi</a:t>
            </a:r>
            <a:r>
              <a:rPr lang="ro-RO" sz="2000" dirty="0" smtClean="0">
                <a:latin typeface="Arial" pitchFamily="34" charset="0"/>
                <a:cs typeface="Arial" pitchFamily="34" charset="0"/>
              </a:rPr>
              <a:t>. </a:t>
            </a:r>
            <a:endParaRPr lang="en-US" sz="2000" dirty="0" smtClean="0">
              <a:latin typeface="Arial" pitchFamily="34" charset="0"/>
              <a:cs typeface="Arial" pitchFamily="34" charset="0"/>
            </a:endParaRPr>
          </a:p>
          <a:p>
            <a:pPr algn="just"/>
            <a:r>
              <a:rPr lang="ro-RO" sz="2000" dirty="0" smtClean="0">
                <a:latin typeface="Arial" pitchFamily="34" charset="0"/>
                <a:cs typeface="Arial" pitchFamily="34" charset="0"/>
              </a:rPr>
              <a:t>în 2008, numărul persoanelor cu handicap angajate era de 12% din totalul adulţilor cu handicap cu vârsta între 18-60 ani, aflaţi în îngrijirea familiei, cu excepţia pensionarilor de invaliditate gradul I şi II. </a:t>
            </a:r>
          </a:p>
          <a:p>
            <a:pPr algn="just"/>
            <a:r>
              <a:rPr lang="ro-RO" sz="2000" dirty="0" smtClean="0">
                <a:latin typeface="Arial" pitchFamily="34" charset="0"/>
                <a:cs typeface="Arial" pitchFamily="34" charset="0"/>
              </a:rPr>
              <a:t>creştere semnificativă a numărului de persoane cu </a:t>
            </a:r>
            <a:r>
              <a:rPr lang="ro-RO" sz="2000" dirty="0" err="1" smtClean="0">
                <a:latin typeface="Arial" pitchFamily="34" charset="0"/>
                <a:cs typeface="Arial" pitchFamily="34" charset="0"/>
              </a:rPr>
              <a:t>dizabilităţi</a:t>
            </a:r>
            <a:r>
              <a:rPr lang="ro-RO" sz="2000" dirty="0" smtClean="0">
                <a:latin typeface="Arial" pitchFamily="34" charset="0"/>
                <a:cs typeface="Arial" pitchFamily="34" charset="0"/>
              </a:rPr>
              <a:t> care au un loc de muncă</a:t>
            </a:r>
            <a:r>
              <a:rPr lang="en-US" sz="2000" dirty="0" smtClean="0">
                <a:latin typeface="Arial" pitchFamily="34" charset="0"/>
                <a:cs typeface="Arial" pitchFamily="34" charset="0"/>
              </a:rPr>
              <a:t>, </a:t>
            </a:r>
            <a:r>
              <a:rPr lang="ro-RO" sz="2000" dirty="0" smtClean="0">
                <a:latin typeface="Arial" pitchFamily="34" charset="0"/>
                <a:cs typeface="Arial" pitchFamily="34" charset="0"/>
              </a:rPr>
              <a:t>şi totuşi în </a:t>
            </a:r>
            <a:r>
              <a:rPr lang="en-US" sz="2000" dirty="0" err="1" smtClean="0">
                <a:latin typeface="Arial" pitchFamily="34" charset="0"/>
                <a:cs typeface="Arial" pitchFamily="34" charset="0"/>
              </a:rPr>
              <a:t>prezent</a:t>
            </a:r>
            <a:r>
              <a:rPr lang="ro-RO" sz="2000" dirty="0" smtClean="0">
                <a:latin typeface="Arial" pitchFamily="34" charset="0"/>
                <a:cs typeface="Arial" pitchFamily="34" charset="0"/>
              </a:rPr>
              <a:t> doar 27.000 de persoane cu handicap </a:t>
            </a:r>
            <a:r>
              <a:rPr lang="en-US" sz="2000" dirty="0" err="1" smtClean="0">
                <a:latin typeface="Arial" pitchFamily="34" charset="0"/>
                <a:cs typeface="Arial" pitchFamily="34" charset="0"/>
              </a:rPr>
              <a:t>sunt</a:t>
            </a:r>
            <a:r>
              <a:rPr lang="en-US" sz="2000" dirty="0" smtClean="0">
                <a:latin typeface="Arial" pitchFamily="34" charset="0"/>
                <a:cs typeface="Arial" pitchFamily="34" charset="0"/>
              </a:rPr>
              <a:t> </a:t>
            </a:r>
            <a:r>
              <a:rPr lang="ro-RO" sz="2000" dirty="0" smtClean="0">
                <a:latin typeface="Arial" pitchFamily="34" charset="0"/>
                <a:cs typeface="Arial" pitchFamily="34" charset="0"/>
              </a:rPr>
              <a:t>încadrate</a:t>
            </a:r>
            <a:r>
              <a:rPr lang="en-US" sz="2000" dirty="0" smtClean="0">
                <a:latin typeface="Arial" pitchFamily="34" charset="0"/>
                <a:cs typeface="Arial" pitchFamily="34" charset="0"/>
              </a:rPr>
              <a:t> = &lt; </a:t>
            </a:r>
            <a:r>
              <a:rPr lang="ro-RO" sz="2000" b="1" dirty="0" smtClean="0">
                <a:latin typeface="Arial" pitchFamily="34" charset="0"/>
                <a:cs typeface="Arial" pitchFamily="34" charset="0"/>
              </a:rPr>
              <a:t>4% din totalul persoanelor cu </a:t>
            </a:r>
            <a:r>
              <a:rPr lang="ro-RO" sz="2000" b="1" dirty="0" err="1" smtClean="0">
                <a:latin typeface="Arial" pitchFamily="34" charset="0"/>
                <a:cs typeface="Arial" pitchFamily="34" charset="0"/>
              </a:rPr>
              <a:t>dizabilităţi</a:t>
            </a:r>
            <a:r>
              <a:rPr lang="ro-RO" sz="2000" dirty="0" smtClean="0">
                <a:latin typeface="Arial" pitchFamily="34" charset="0"/>
                <a:cs typeface="Arial" pitchFamily="34" charset="0"/>
              </a:rPr>
              <a:t>.</a:t>
            </a:r>
          </a:p>
          <a:p>
            <a:pPr algn="just"/>
            <a:r>
              <a:rPr lang="ro-RO" sz="2000" dirty="0" smtClean="0">
                <a:latin typeface="Arial" pitchFamily="34" charset="0"/>
                <a:cs typeface="Arial" pitchFamily="34" charset="0"/>
              </a:rPr>
              <a:t>95% din persoanele cu </a:t>
            </a:r>
            <a:r>
              <a:rPr lang="ro-RO" sz="2000" dirty="0" err="1" smtClean="0">
                <a:latin typeface="Arial" pitchFamily="34" charset="0"/>
                <a:cs typeface="Arial" pitchFamily="34" charset="0"/>
              </a:rPr>
              <a:t>dizabilităţi</a:t>
            </a:r>
            <a:r>
              <a:rPr lang="ro-RO" sz="2000" dirty="0" smtClean="0">
                <a:latin typeface="Arial" pitchFamily="34" charset="0"/>
                <a:cs typeface="Arial" pitchFamily="34" charset="0"/>
              </a:rPr>
              <a:t> </a:t>
            </a:r>
            <a:r>
              <a:rPr lang="en-US" sz="2000" dirty="0" smtClean="0">
                <a:latin typeface="Arial" pitchFamily="34" charset="0"/>
                <a:cs typeface="Arial" pitchFamily="34" charset="0"/>
              </a:rPr>
              <a:t>cu </a:t>
            </a:r>
            <a:r>
              <a:rPr lang="ro-RO" sz="2000" dirty="0" smtClean="0">
                <a:latin typeface="Arial" pitchFamily="34" charset="0"/>
                <a:cs typeface="Arial" pitchFamily="34" charset="0"/>
              </a:rPr>
              <a:t>loc de muncă sunt angajate pe piaţa deschisă a muncii. </a:t>
            </a:r>
            <a:r>
              <a:rPr lang="en-US" sz="2000" b="1" dirty="0" smtClean="0">
                <a:latin typeface="Arial" pitchFamily="34" charset="0"/>
                <a:cs typeface="Arial" pitchFamily="34" charset="0"/>
              </a:rPr>
              <a:t>A</a:t>
            </a:r>
            <a:r>
              <a:rPr lang="ro-RO" sz="2000" b="1" dirty="0" smtClean="0">
                <a:latin typeface="Arial" pitchFamily="34" charset="0"/>
                <a:cs typeface="Arial" pitchFamily="34" charset="0"/>
              </a:rPr>
              <a:t>prox.1% sunt angajaţi </a:t>
            </a:r>
            <a:r>
              <a:rPr lang="ro-RO" sz="2000" dirty="0" smtClean="0">
                <a:latin typeface="Arial" pitchFamily="34" charset="0"/>
                <a:cs typeface="Arial" pitchFamily="34" charset="0"/>
              </a:rPr>
              <a:t>la una din cele 400 de unităţi </a:t>
            </a:r>
            <a:r>
              <a:rPr lang="ro-RO" sz="2100" dirty="0" smtClean="0">
                <a:latin typeface="Arial" pitchFamily="34" charset="0"/>
                <a:cs typeface="Arial" pitchFamily="34" charset="0"/>
              </a:rPr>
              <a:t>protejate autorizate.</a:t>
            </a:r>
          </a:p>
          <a:p>
            <a:pPr algn="just"/>
            <a:r>
              <a:rPr lang="ro-RO" sz="2100" dirty="0" smtClean="0">
                <a:latin typeface="Arial" pitchFamily="34" charset="0"/>
                <a:cs typeface="Arial" pitchFamily="34" charset="0"/>
              </a:rPr>
              <a:t>grupul cel mai dezavantajat din punct de vedere al accesului la educaţie este format din persoane cu </a:t>
            </a:r>
            <a:r>
              <a:rPr lang="ro-RO" sz="2100" dirty="0" err="1" smtClean="0">
                <a:latin typeface="Arial" pitchFamily="34" charset="0"/>
                <a:cs typeface="Arial" pitchFamily="34" charset="0"/>
              </a:rPr>
              <a:t>dizabilităţi</a:t>
            </a:r>
            <a:r>
              <a:rPr lang="ro-RO" sz="2100" dirty="0" smtClean="0">
                <a:latin typeface="Arial" pitchFamily="34" charset="0"/>
                <a:cs typeface="Arial" pitchFamily="34" charset="0"/>
              </a:rPr>
              <a:t> fizice, somatice sau vizuale, grave, din mediul rural. </a:t>
            </a:r>
            <a:endParaRPr lang="en-US" sz="21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en-GB" dirty="0" smtClean="0"/>
              <a:t>31.10.2012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001000" cy="900137"/>
          </a:xfrm>
        </p:spPr>
        <p:txBody>
          <a:bodyPr/>
          <a:lstStyle/>
          <a:p>
            <a:pPr algn="ctr"/>
            <a:r>
              <a:rPr lang="ro-RO" sz="2400" b="1" dirty="0" smtClean="0">
                <a:solidFill>
                  <a:srgbClr val="0070C0"/>
                </a:solidFill>
                <a:latin typeface="Arial" pitchFamily="34" charset="0"/>
                <a:cs typeface="Arial" pitchFamily="34" charset="0"/>
              </a:rPr>
              <a:t>II. Nevoia de economie socială</a:t>
            </a:r>
            <a:br>
              <a:rPr lang="ro-RO"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 date statistice din 2009 -</a:t>
            </a:r>
            <a:endParaRPr lang="en-US" dirty="0">
              <a:solidFill>
                <a:srgbClr val="0070C0"/>
              </a:solidFill>
            </a:endParaRPr>
          </a:p>
        </p:txBody>
      </p:sp>
      <p:sp>
        <p:nvSpPr>
          <p:cNvPr id="3" name="Content Placeholder 2"/>
          <p:cNvSpPr>
            <a:spLocks noGrp="1"/>
          </p:cNvSpPr>
          <p:nvPr>
            <p:ph idx="1"/>
          </p:nvPr>
        </p:nvSpPr>
        <p:spPr>
          <a:xfrm>
            <a:off x="323528" y="1752600"/>
            <a:ext cx="8424936" cy="4484712"/>
          </a:xfrm>
        </p:spPr>
        <p:txBody>
          <a:bodyPr>
            <a:normAutofit fontScale="92500" lnSpcReduction="10000"/>
          </a:bodyPr>
          <a:lstStyle/>
          <a:p>
            <a:pPr algn="just"/>
            <a:r>
              <a:rPr lang="ro-RO" sz="2000" dirty="0" smtClean="0">
                <a:latin typeface="Arial" pitchFamily="34" charset="0"/>
                <a:cs typeface="Arial" pitchFamily="34" charset="0"/>
              </a:rPr>
              <a:t>Economia socială joacă un rol esenţial în </a:t>
            </a:r>
            <a:r>
              <a:rPr lang="ro-RO" sz="2000" b="1" dirty="0" smtClean="0">
                <a:latin typeface="Arial" pitchFamily="34" charset="0"/>
                <a:cs typeface="Arial" pitchFamily="34" charset="0"/>
              </a:rPr>
              <a:t>rezolvarea problemelor economice şi sociale</a:t>
            </a:r>
            <a:r>
              <a:rPr lang="ro-RO" sz="2000" dirty="0" smtClean="0">
                <a:latin typeface="Arial" pitchFamily="34" charset="0"/>
                <a:cs typeface="Arial" pitchFamily="34" charset="0"/>
              </a:rPr>
              <a:t>, oferind soluţii adecvate cererii de servicii care nu sunt acoperite de sectorul privat sau de cel public. </a:t>
            </a:r>
          </a:p>
          <a:p>
            <a:pPr algn="just"/>
            <a:r>
              <a:rPr lang="ro-RO" sz="2000" dirty="0" smtClean="0">
                <a:latin typeface="Arial" pitchFamily="34" charset="0"/>
                <a:cs typeface="Arial" pitchFamily="34" charset="0"/>
              </a:rPr>
              <a:t>Economia socială numără aprox. 70.000 de organizaţii înregistrate, din care 25.744 au fost identificate ca fiind organizaţii active</a:t>
            </a:r>
          </a:p>
          <a:p>
            <a:pPr algn="just"/>
            <a:r>
              <a:rPr lang="ro-RO" sz="2000" dirty="0" smtClean="0">
                <a:latin typeface="Arial" pitchFamily="34" charset="0"/>
                <a:cs typeface="Arial" pitchFamily="34" charset="0"/>
              </a:rPr>
              <a:t>Asociaţiile şi Fundaţiile constituie </a:t>
            </a:r>
            <a:r>
              <a:rPr lang="ro-RO" sz="2000" b="1" dirty="0" smtClean="0">
                <a:latin typeface="Arial" pitchFamily="34" charset="0"/>
                <a:cs typeface="Arial" pitchFamily="34" charset="0"/>
              </a:rPr>
              <a:t>cel mai reprezentativ segment </a:t>
            </a:r>
            <a:r>
              <a:rPr lang="ro-RO" sz="2000" dirty="0" smtClean="0">
                <a:latin typeface="Arial" pitchFamily="34" charset="0"/>
                <a:cs typeface="Arial" pitchFamily="34" charset="0"/>
              </a:rPr>
              <a:t>al economiei sociale atât numeric (peste 23.000 de organizaţii active), cât şi din punct de vedere al veniturilor</a:t>
            </a:r>
          </a:p>
          <a:p>
            <a:pPr algn="just"/>
            <a:r>
              <a:rPr lang="ro-RO" sz="2000" dirty="0" smtClean="0">
                <a:latin typeface="Arial" pitchFamily="34" charset="0"/>
                <a:cs typeface="Arial" pitchFamily="34" charset="0"/>
              </a:rPr>
              <a:t>Organizaţiile de economie socială integrau activ peste 163.000 salariaţi </a:t>
            </a:r>
            <a:r>
              <a:rPr lang="en-US" sz="2000" dirty="0" smtClean="0">
                <a:latin typeface="Arial" pitchFamily="34" charset="0"/>
                <a:cs typeface="Arial" pitchFamily="34" charset="0"/>
              </a:rPr>
              <a:t>= </a:t>
            </a:r>
            <a:r>
              <a:rPr lang="ro-RO" sz="2000" dirty="0" smtClean="0">
                <a:latin typeface="Arial" pitchFamily="34" charset="0"/>
                <a:cs typeface="Arial" pitchFamily="34" charset="0"/>
              </a:rPr>
              <a:t>3,</a:t>
            </a:r>
            <a:r>
              <a:rPr lang="ro-RO" sz="2000" dirty="0" err="1" smtClean="0">
                <a:latin typeface="Arial" pitchFamily="34" charset="0"/>
                <a:cs typeface="Arial" pitchFamily="34" charset="0"/>
              </a:rPr>
              <a:t>3</a:t>
            </a:r>
            <a:r>
              <a:rPr lang="ro-RO" sz="2000" dirty="0" smtClean="0">
                <a:latin typeface="Arial" pitchFamily="34" charset="0"/>
                <a:cs typeface="Arial" pitchFamily="34" charset="0"/>
              </a:rPr>
              <a:t> % din totalul populaţiei salariate</a:t>
            </a:r>
            <a:endParaRPr lang="en-US" sz="2000" dirty="0" smtClean="0">
              <a:latin typeface="Arial" pitchFamily="34" charset="0"/>
              <a:cs typeface="Arial" pitchFamily="34" charset="0"/>
            </a:endParaRPr>
          </a:p>
          <a:p>
            <a:pPr algn="just"/>
            <a:r>
              <a:rPr lang="ro-RO" sz="2000" dirty="0" smtClean="0">
                <a:latin typeface="Arial" pitchFamily="34" charset="0"/>
                <a:cs typeface="Arial" pitchFamily="34" charset="0"/>
              </a:rPr>
              <a:t>70%</a:t>
            </a:r>
            <a:r>
              <a:rPr lang="en-US" sz="2000" dirty="0" smtClean="0">
                <a:latin typeface="Arial" pitchFamily="34" charset="0"/>
                <a:cs typeface="Arial" pitchFamily="34" charset="0"/>
              </a:rPr>
              <a:t> </a:t>
            </a:r>
            <a:r>
              <a:rPr lang="ro-RO" sz="2000" dirty="0" smtClean="0">
                <a:latin typeface="Arial" pitchFamily="34" charset="0"/>
                <a:cs typeface="Arial" pitchFamily="34" charset="0"/>
              </a:rPr>
              <a:t>din asociaţii şi fundaţii nu au niciun angajat, desfăşurând activităţi doar cu voluntari.</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numărul mediu de salariaţi </a:t>
            </a:r>
            <a:r>
              <a:rPr lang="ro-RO" sz="2000" dirty="0" smtClean="0">
                <a:latin typeface="Arial" pitchFamily="34" charset="0"/>
                <a:cs typeface="Arial" pitchFamily="34" charset="0"/>
              </a:rPr>
              <a:t>este de 5 salariaţi per asociaţie/ fundaţie, comparativ cu 20 în cazul cooperativelor şi 21 în cazul caselor de ajutor reciproc</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en-GB" dirty="0" smtClean="0"/>
              <a:t>31.10.2012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normAutofit/>
          </a:bodyPr>
          <a:lstStyle/>
          <a:p>
            <a:pPr algn="ctr"/>
            <a:r>
              <a:rPr lang="ro-RO" sz="2400" b="1" dirty="0" smtClean="0">
                <a:solidFill>
                  <a:srgbClr val="0070C0"/>
                </a:solidFill>
                <a:latin typeface="Arial" pitchFamily="34" charset="0"/>
                <a:cs typeface="Arial" pitchFamily="34" charset="0"/>
              </a:rPr>
              <a:t>II. Nevoia de economie socială</a:t>
            </a:r>
            <a:br>
              <a:rPr lang="ro-RO" sz="2400" b="1" dirty="0" smtClean="0">
                <a:solidFill>
                  <a:srgbClr val="0070C0"/>
                </a:solidFill>
                <a:latin typeface="Arial" pitchFamily="34" charset="0"/>
                <a:cs typeface="Arial" pitchFamily="34" charset="0"/>
              </a:rPr>
            </a:br>
            <a:r>
              <a:rPr lang="ro-RO" sz="2400" b="1" dirty="0" smtClean="0">
                <a:solidFill>
                  <a:srgbClr val="0070C0"/>
                </a:solidFill>
                <a:latin typeface="Arial" pitchFamily="34" charset="0"/>
                <a:cs typeface="Arial" pitchFamily="34" charset="0"/>
              </a:rPr>
              <a:t>- date statistice din 2009 -</a:t>
            </a:r>
            <a:endParaRPr lang="en-US" sz="2400" dirty="0">
              <a:solidFill>
                <a:srgbClr val="0070C0"/>
              </a:solidFill>
            </a:endParaRPr>
          </a:p>
        </p:txBody>
      </p:sp>
      <p:sp>
        <p:nvSpPr>
          <p:cNvPr id="3" name="Content Placeholder 2"/>
          <p:cNvSpPr>
            <a:spLocks noGrp="1"/>
          </p:cNvSpPr>
          <p:nvPr>
            <p:ph idx="1"/>
          </p:nvPr>
        </p:nvSpPr>
        <p:spPr>
          <a:xfrm>
            <a:off x="457200" y="1556792"/>
            <a:ext cx="8229600" cy="4896544"/>
          </a:xfrm>
        </p:spPr>
        <p:txBody>
          <a:bodyPr/>
          <a:lstStyle/>
          <a:p>
            <a:pPr algn="just"/>
            <a:r>
              <a:rPr lang="ro-RO" sz="1900" dirty="0" smtClean="0">
                <a:latin typeface="Arial" pitchFamily="34" charset="0"/>
                <a:cs typeface="Arial" pitchFamily="34" charset="0"/>
              </a:rPr>
              <a:t>Conform datelor prezentate în Atlasul economiei sociale (2011), la nivelul anului 2009, economia socială din România număra aproximativ 70.000 de organizaţii înregistrate, din care 25.744 au fost identificate ca fiind organizaţii active, aflate în statisticile INS. </a:t>
            </a:r>
          </a:p>
          <a:p>
            <a:endParaRPr lang="en-US" sz="1800" dirty="0" smtClean="0"/>
          </a:p>
          <a:p>
            <a:pPr>
              <a:buNone/>
            </a:pPr>
            <a:r>
              <a:rPr lang="ro-RO" sz="1900" b="1" dirty="0" smtClean="0">
                <a:latin typeface="Arial" pitchFamily="34" charset="0"/>
                <a:cs typeface="Arial" pitchFamily="34" charset="0"/>
              </a:rPr>
              <a:t>Figura 1 Instituţii ale economiei sociale în 2009 (Număr)</a:t>
            </a:r>
            <a:endParaRPr lang="en-US" sz="1900" b="1" dirty="0" smtClean="0">
              <a:latin typeface="Arial" pitchFamily="34" charset="0"/>
              <a:cs typeface="Arial" pitchFamily="34" charset="0"/>
            </a:endParaRPr>
          </a:p>
          <a:p>
            <a:pPr>
              <a:buNone/>
            </a:pPr>
            <a:endParaRPr lang="en-US" dirty="0"/>
          </a:p>
        </p:txBody>
      </p:sp>
      <p:sp>
        <p:nvSpPr>
          <p:cNvPr id="4" name="Footer Placeholder 3"/>
          <p:cNvSpPr>
            <a:spLocks noGrp="1"/>
          </p:cNvSpPr>
          <p:nvPr>
            <p:ph type="ftr" sz="quarter" idx="11"/>
          </p:nvPr>
        </p:nvSpPr>
        <p:spPr/>
        <p:txBody>
          <a:bodyPr/>
          <a:lstStyle/>
          <a:p>
            <a:pPr algn="ctr">
              <a:defRPr/>
            </a:pPr>
            <a:r>
              <a:rPr lang="ro-RO" dirty="0" smtClean="0"/>
              <a:t>31</a:t>
            </a:r>
            <a:r>
              <a:rPr lang="en-GB" dirty="0" smtClean="0"/>
              <a:t>.</a:t>
            </a:r>
            <a:r>
              <a:rPr lang="ro-RO" dirty="0" smtClean="0"/>
              <a:t>10</a:t>
            </a:r>
            <a:r>
              <a:rPr lang="en-GB" dirty="0" smtClean="0"/>
              <a:t>.2012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8</a:t>
            </a:fld>
            <a:endParaRPr lang="en-GB"/>
          </a:p>
        </p:txBody>
      </p:sp>
      <p:pic>
        <p:nvPicPr>
          <p:cNvPr id="1026" name="Picture 2"/>
          <p:cNvPicPr>
            <a:picLocks noChangeAspect="1" noChangeArrowheads="1"/>
          </p:cNvPicPr>
          <p:nvPr/>
        </p:nvPicPr>
        <p:blipFill>
          <a:blip r:embed="rId2" cstate="print"/>
          <a:srcRect/>
          <a:stretch>
            <a:fillRect/>
          </a:stretch>
        </p:blipFill>
        <p:spPr bwMode="auto">
          <a:xfrm>
            <a:off x="971599" y="3573016"/>
            <a:ext cx="5523139" cy="237626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001000" cy="612105"/>
          </a:xfrm>
        </p:spPr>
        <p:txBody>
          <a:bodyPr/>
          <a:lstStyle/>
          <a:p>
            <a:pPr algn="ctr"/>
            <a:r>
              <a:rPr lang="ro-RO" sz="2400" b="1" dirty="0" smtClean="0">
                <a:solidFill>
                  <a:srgbClr val="0070C0"/>
                </a:solidFill>
                <a:latin typeface="Arial" pitchFamily="34" charset="0"/>
                <a:cs typeface="Arial" pitchFamily="34" charset="0"/>
              </a:rPr>
              <a:t>III. Instituţiile economiei sociale din România</a:t>
            </a:r>
            <a:endParaRPr lang="en-US" sz="2400" b="1"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251520" y="1752600"/>
            <a:ext cx="8568952" cy="4267200"/>
          </a:xfrm>
        </p:spPr>
        <p:txBody>
          <a:bodyPr/>
          <a:lstStyle/>
          <a:p>
            <a:pPr algn="just"/>
            <a:r>
              <a:rPr lang="ro-RO" sz="2000" b="1" dirty="0" smtClean="0">
                <a:latin typeface="Arial" pitchFamily="34" charset="0"/>
                <a:cs typeface="Arial" pitchFamily="34" charset="0"/>
              </a:rPr>
              <a:t>Instituţiile ES din RO </a:t>
            </a:r>
            <a:r>
              <a:rPr lang="ro-RO" sz="2000" dirty="0" smtClean="0">
                <a:latin typeface="Arial" pitchFamily="34" charset="0"/>
                <a:cs typeface="Arial" pitchFamily="34" charset="0"/>
              </a:rPr>
              <a:t>activează preponderent în următoarele sectoare: </a:t>
            </a:r>
            <a:endParaRPr lang="en-US" sz="2000" dirty="0" smtClean="0">
              <a:latin typeface="Arial" pitchFamily="34" charset="0"/>
              <a:cs typeface="Arial" pitchFamily="34" charset="0"/>
            </a:endParaRPr>
          </a:p>
          <a:p>
            <a:pPr algn="just">
              <a:buFontTx/>
              <a:buChar char="-"/>
            </a:pPr>
            <a:r>
              <a:rPr lang="ro-RO" sz="2000" dirty="0" smtClean="0">
                <a:latin typeface="Arial" pitchFamily="34" charset="0"/>
                <a:cs typeface="Arial" pitchFamily="34" charset="0"/>
              </a:rPr>
              <a:t>activităţi de spectacole şi culturale (21,8%), </a:t>
            </a:r>
            <a:endParaRPr lang="en-US" sz="2000" dirty="0" smtClean="0">
              <a:latin typeface="Arial" pitchFamily="34" charset="0"/>
              <a:cs typeface="Arial" pitchFamily="34" charset="0"/>
            </a:endParaRPr>
          </a:p>
          <a:p>
            <a:pPr algn="just">
              <a:buFontTx/>
              <a:buChar char="-"/>
            </a:pPr>
            <a:r>
              <a:rPr lang="ro-RO" sz="2000" dirty="0" smtClean="0">
                <a:latin typeface="Arial" pitchFamily="34" charset="0"/>
                <a:cs typeface="Arial" pitchFamily="34" charset="0"/>
              </a:rPr>
              <a:t>alte servicii (17,3%), </a:t>
            </a:r>
            <a:endParaRPr lang="en-US" sz="2000" dirty="0" smtClean="0">
              <a:latin typeface="Arial" pitchFamily="34" charset="0"/>
              <a:cs typeface="Arial" pitchFamily="34" charset="0"/>
            </a:endParaRPr>
          </a:p>
          <a:p>
            <a:pPr algn="just">
              <a:buFontTx/>
              <a:buChar char="-"/>
            </a:pPr>
            <a:r>
              <a:rPr lang="ro-RO" sz="2000" dirty="0" smtClean="0">
                <a:latin typeface="Arial" pitchFamily="34" charset="0"/>
                <a:cs typeface="Arial" pitchFamily="34" charset="0"/>
              </a:rPr>
              <a:t>sănătate (10,4%), </a:t>
            </a:r>
            <a:endParaRPr lang="en-US" sz="2000" dirty="0" smtClean="0">
              <a:latin typeface="Arial" pitchFamily="34" charset="0"/>
              <a:cs typeface="Arial" pitchFamily="34" charset="0"/>
            </a:endParaRPr>
          </a:p>
          <a:p>
            <a:pPr algn="just">
              <a:buFontTx/>
              <a:buChar char="-"/>
            </a:pPr>
            <a:r>
              <a:rPr lang="ro-RO" sz="2000" dirty="0" smtClean="0">
                <a:latin typeface="Arial" pitchFamily="34" charset="0"/>
                <a:cs typeface="Arial" pitchFamily="34" charset="0"/>
              </a:rPr>
              <a:t>învăţământ (6,3%) </a:t>
            </a:r>
            <a:endParaRPr lang="en-US" sz="2000" dirty="0" smtClean="0">
              <a:latin typeface="Arial" pitchFamily="34" charset="0"/>
              <a:cs typeface="Arial" pitchFamily="34" charset="0"/>
            </a:endParaRPr>
          </a:p>
          <a:p>
            <a:pPr algn="just">
              <a:buFontTx/>
              <a:buChar char="-"/>
            </a:pPr>
            <a:r>
              <a:rPr lang="ro-RO" sz="2000" dirty="0" smtClean="0">
                <a:latin typeface="Arial" pitchFamily="34" charset="0"/>
                <a:cs typeface="Arial" pitchFamily="34" charset="0"/>
              </a:rPr>
              <a:t>intermedieri financiare şi asigurări </a:t>
            </a:r>
            <a:r>
              <a:rPr lang="en-US" sz="2000" dirty="0" smtClean="0">
                <a:latin typeface="Arial" pitchFamily="34" charset="0"/>
                <a:cs typeface="Arial" pitchFamily="34" charset="0"/>
              </a:rPr>
              <a:t>(4,3%)</a:t>
            </a:r>
            <a:r>
              <a:rPr lang="ro-RO" sz="2000" dirty="0" smtClean="0">
                <a:latin typeface="Arial" pitchFamily="34" charset="0"/>
                <a:cs typeface="Arial" pitchFamily="34" charset="0"/>
              </a:rPr>
              <a:t>. </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Cooperativele</a:t>
            </a:r>
            <a:r>
              <a:rPr lang="ro-RO" sz="2000" dirty="0" smtClean="0">
                <a:latin typeface="Arial" pitchFamily="34" charset="0"/>
                <a:cs typeface="Arial" pitchFamily="34" charset="0"/>
              </a:rPr>
              <a:t> sunt prezente predominant în industria prelucrătoare, comerţ, agricultură sau intermedieri financiare, în vreme ce </a:t>
            </a:r>
            <a:r>
              <a:rPr lang="ro-RO" sz="2000" dirty="0" err="1" smtClean="0">
                <a:latin typeface="Arial" pitchFamily="34" charset="0"/>
                <a:cs typeface="Arial" pitchFamily="34" charset="0"/>
              </a:rPr>
              <a:t>CAR-urile</a:t>
            </a:r>
            <a:r>
              <a:rPr lang="ro-RO" sz="2000" dirty="0" smtClean="0">
                <a:latin typeface="Arial" pitchFamily="34" charset="0"/>
                <a:cs typeface="Arial" pitchFamily="34" charset="0"/>
              </a:rPr>
              <a:t> se regăsesc în domeniul intermedierilor financiare şi sănătate. </a:t>
            </a:r>
            <a:endParaRPr lang="en-US" sz="2000" dirty="0" smtClean="0">
              <a:latin typeface="Arial" pitchFamily="34" charset="0"/>
              <a:cs typeface="Arial" pitchFamily="34" charset="0"/>
            </a:endParaRPr>
          </a:p>
          <a:p>
            <a:pPr algn="just"/>
            <a:r>
              <a:rPr lang="ro-RO" sz="2000" b="1" dirty="0" smtClean="0">
                <a:latin typeface="Arial" pitchFamily="34" charset="0"/>
                <a:cs typeface="Arial" pitchFamily="34" charset="0"/>
              </a:rPr>
              <a:t>Numărul de locuri de muncă din economia socială </a:t>
            </a:r>
            <a:r>
              <a:rPr lang="ro-RO" sz="2000" dirty="0" smtClean="0">
                <a:latin typeface="Arial" pitchFamily="34" charset="0"/>
                <a:cs typeface="Arial" pitchFamily="34" charset="0"/>
              </a:rPr>
              <a:t>are un uşor trend descendent dat de scăderea drastică a numărului de locuri de muncă din cooperative cu 37,5% în perioada 2000-2009</a:t>
            </a:r>
            <a:endParaRPr lang="en-US" sz="20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defRPr/>
            </a:pPr>
            <a:r>
              <a:rPr lang="en-GB" dirty="0" smtClean="0"/>
              <a:t>31.10.2012</a:t>
            </a:r>
            <a:endParaRPr lang="en-GB" dirty="0"/>
          </a:p>
        </p:txBody>
      </p:sp>
      <p:sp>
        <p:nvSpPr>
          <p:cNvPr id="5" name="Slide Number Placeholder 4"/>
          <p:cNvSpPr>
            <a:spLocks noGrp="1"/>
          </p:cNvSpPr>
          <p:nvPr>
            <p:ph type="sldNum" sz="quarter" idx="12"/>
          </p:nvPr>
        </p:nvSpPr>
        <p:spPr/>
        <p:txBody>
          <a:bodyPr/>
          <a:lstStyle/>
          <a:p>
            <a:pPr>
              <a:defRPr/>
            </a:pPr>
            <a:fld id="{BD1C3EB1-E85F-4A32-B9F7-D7BDA8B4224B}" type="slidenum">
              <a:rPr lang="en-GB" smtClean="0"/>
              <a:pPr>
                <a:defRPr/>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TotalTime>
  <Words>1726</Words>
  <Application>Microsoft Office PowerPoint</Application>
  <PresentationFormat>On-screen Show (4:3)</PresentationFormat>
  <Paragraphs>180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Comitetul Consultativ Tematic   OCUPARE, INCLUZIUNE SOCIALĂ ŞI SERVICII SOCIALE </vt:lpstr>
      <vt:lpstr>GRUPUL DE LUCRU PRIVIND  ANTREPRENORIATUL ŞI ECONOMIA SOCIALĂ </vt:lpstr>
      <vt:lpstr>Analiză socio - economică a domeniului  ANTREPRENORIAT ŞI ECONOMIE SOCIALĂ</vt:lpstr>
      <vt:lpstr>I. Analiza macro-economică specifică domeniului  şi indicatori relevanţi</vt:lpstr>
      <vt:lpstr>I. Analiza macro-economică specifică domeniului  şi indicatori relevanţi</vt:lpstr>
      <vt:lpstr>I. Analiza macro-economică specifică domeniului  şi indicatori relevanţi</vt:lpstr>
      <vt:lpstr>II. Nevoia de economie socială - date statistice din 2009 -</vt:lpstr>
      <vt:lpstr>II. Nevoia de economie socială - date statistice din 2009 -</vt:lpstr>
      <vt:lpstr>III. Instituţiile economiei sociale din România</vt:lpstr>
      <vt:lpstr>IV. Analiza situaţiei economiei sociale  din perspectiva fondurilor europene</vt:lpstr>
      <vt:lpstr>V. Raport Anual de Implementare a POSDRU, 2011</vt:lpstr>
      <vt:lpstr>VI. ANALIZA SWOT  PENTRU PRIORITIZAREA INTERVENŢIILOR</vt:lpstr>
      <vt:lpstr>VI. ANALIZA SWOT  PENTRU PRIORITIZAREA INTERVENŢIILOR</vt:lpstr>
      <vt:lpstr>VI. ANALIZA SWOT  PENTRU PRIORITIZAREA INTERVENŢIILOR</vt:lpstr>
      <vt:lpstr>VI. ANALIZA SWOT  PENTRU PRIORITIZAREA INTERVENŢIILOR</vt:lpstr>
      <vt:lpstr>VII. PROBLEME CHEIE IDENTIFICATE</vt:lpstr>
      <vt:lpstr>   </vt:lpstr>
    </vt:vector>
  </TitlesOfParts>
  <Company>Ministerul Muncii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 de coeziune  Investiţii în creştere economică şi ocuparea forţei de muncă</dc:title>
  <dc:creator>aurica.leanca</dc:creator>
  <cp:lastModifiedBy>olivia.rusandu</cp:lastModifiedBy>
  <cp:revision>147</cp:revision>
  <dcterms:created xsi:type="dcterms:W3CDTF">2012-09-20T07:52:51Z</dcterms:created>
  <dcterms:modified xsi:type="dcterms:W3CDTF">2012-10-31T06:40:40Z</dcterms:modified>
</cp:coreProperties>
</file>